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5" r:id="rId8"/>
    <p:sldId id="264" r:id="rId9"/>
    <p:sldId id="267" r:id="rId10"/>
    <p:sldId id="266" r:id="rId11"/>
    <p:sldId id="260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hyperlink" Target="https://www.youtube.com/watch?v=RIIN0Ug8wg8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hyperlink" Target="https://www.youtube.com/watch?v=H4krV180eRQ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itannica.com/video/22972/air-ground-Battle-of-Britain-documentary-The-June-1940" TargetMode="Externa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oshs.roaneschools.com/apps/video/watch.jsp?v=194821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FD09-CF8B-4046-A3C5-0345BB07E3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WWII</a:t>
            </a:r>
            <a:r>
              <a:rPr lang="en-US" dirty="0"/>
              <a:t>: The European Theater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77345-C2DA-4825-B26C-757FDC9DF7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603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CC5D2-70CC-47B1-8F74-D29D9B7B8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39" y="256850"/>
            <a:ext cx="8825659" cy="680545"/>
          </a:xfrm>
        </p:spPr>
        <p:txBody>
          <a:bodyPr/>
          <a:lstStyle/>
          <a:p>
            <a:r>
              <a:rPr lang="en-US" sz="3500" dirty="0"/>
              <a:t>D:DAY: NORMANDY, FRANCE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C5958F-4B94-4F82-95D5-ACBF22244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910" y="1292773"/>
            <a:ext cx="11866179" cy="3090042"/>
          </a:xfrm>
        </p:spPr>
        <p:txBody>
          <a:bodyPr>
            <a:noAutofit/>
          </a:bodyPr>
          <a:lstStyle/>
          <a:p>
            <a:r>
              <a:rPr lang="en-US" sz="1500" dirty="0"/>
              <a:t>~First steps toward liberating all of  Europe from German control &amp; forcing Hitler to surrender.</a:t>
            </a:r>
          </a:p>
          <a:p>
            <a:r>
              <a:rPr lang="en-US" sz="1500" dirty="0"/>
              <a:t>~ Largest land &amp; sea battle ever attempted</a:t>
            </a:r>
          </a:p>
          <a:p>
            <a:r>
              <a:rPr lang="en-US" sz="1500" dirty="0"/>
              <a:t>~ Led by General Dwight D. Eisenhower (later becomes 34</a:t>
            </a:r>
            <a:r>
              <a:rPr lang="en-US" sz="1500" baseline="30000" dirty="0"/>
              <a:t>th</a:t>
            </a:r>
            <a:r>
              <a:rPr lang="en-US" sz="1500" dirty="0"/>
              <a:t> U.S. President).</a:t>
            </a:r>
          </a:p>
          <a:p>
            <a:r>
              <a:rPr lang="en-US" sz="1500" dirty="0"/>
              <a:t>~Allied troops invaded France on June 6,</a:t>
            </a:r>
          </a:p>
          <a:p>
            <a:r>
              <a:rPr lang="en-US" sz="1500" dirty="0"/>
              <a:t>1944—known as D-Day, or “designated day.”</a:t>
            </a:r>
          </a:p>
          <a:p>
            <a:r>
              <a:rPr lang="en-US" sz="1500" dirty="0"/>
              <a:t>~More than 6,000 ships, 11,000 planes, and 156,000 men stormed the beaches of Normandy, France. </a:t>
            </a:r>
          </a:p>
          <a:p>
            <a:r>
              <a:rPr lang="en-US" sz="1500" dirty="0"/>
              <a:t>~First waves suffered largest casualties- men on foot. </a:t>
            </a:r>
          </a:p>
          <a:p>
            <a:r>
              <a:rPr lang="en-US" sz="1500" dirty="0"/>
              <a:t>~Higgins boats- Andrew Higgins</a:t>
            </a:r>
          </a:p>
          <a:p>
            <a:r>
              <a:rPr lang="en-US" sz="1500" dirty="0"/>
              <a:t>~By the end of D-Day, all beaches were secured. The Allies then began driving east through French villages and countryside toward Germany.</a:t>
            </a:r>
          </a:p>
          <a:p>
            <a:r>
              <a:rPr lang="en-US" sz="1500" dirty="0">
                <a:hlinkClick r:id="rId2"/>
              </a:rPr>
              <a:t>https://www.youtube.com/watch?v=RIIN0Ug8wg8</a:t>
            </a:r>
            <a:endParaRPr lang="en-US" sz="1500" dirty="0"/>
          </a:p>
        </p:txBody>
      </p:sp>
      <p:pic>
        <p:nvPicPr>
          <p:cNvPr id="5" name="Picture 4" descr="A picture containing indoor, black, photo, man&#10;&#10;Description automatically generated">
            <a:extLst>
              <a:ext uri="{FF2B5EF4-FFF2-40B4-BE49-F238E27FC236}">
                <a16:creationId xmlns:a16="http://schemas.microsoft.com/office/drawing/2014/main" id="{F683124C-2538-4676-870F-8CCAE196E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5381" y="4738715"/>
            <a:ext cx="2003535" cy="2048476"/>
          </a:xfrm>
          <a:prstGeom prst="rect">
            <a:avLst/>
          </a:prstGeom>
        </p:spPr>
      </p:pic>
      <p:pic>
        <p:nvPicPr>
          <p:cNvPr id="7" name="Picture 6" descr="A picture containing building, indoor, hanging, sitting&#10;&#10;Description automatically generated">
            <a:extLst>
              <a:ext uri="{FF2B5EF4-FFF2-40B4-BE49-F238E27FC236}">
                <a16:creationId xmlns:a16="http://schemas.microsoft.com/office/drawing/2014/main" id="{219AAB96-5233-4871-BFE4-54262FBB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164084" y="4825562"/>
            <a:ext cx="1980542" cy="1851791"/>
          </a:xfrm>
          <a:prstGeom prst="rect">
            <a:avLst/>
          </a:prstGeom>
        </p:spPr>
      </p:pic>
      <p:pic>
        <p:nvPicPr>
          <p:cNvPr id="9" name="Picture 8" descr="A stone building&#10;&#10;Description automatically generated">
            <a:extLst>
              <a:ext uri="{FF2B5EF4-FFF2-40B4-BE49-F238E27FC236}">
                <a16:creationId xmlns:a16="http://schemas.microsoft.com/office/drawing/2014/main" id="{A96A1767-40D9-4EA9-A44D-1B9E6DF4F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323" y="4738193"/>
            <a:ext cx="2517637" cy="2003536"/>
          </a:xfrm>
          <a:prstGeom prst="rect">
            <a:avLst/>
          </a:prstGeom>
        </p:spPr>
      </p:pic>
      <p:pic>
        <p:nvPicPr>
          <p:cNvPr id="11" name="Picture 10" descr="A black and silver text on the side of a building&#10;&#10;Description automatically generated">
            <a:extLst>
              <a:ext uri="{FF2B5EF4-FFF2-40B4-BE49-F238E27FC236}">
                <a16:creationId xmlns:a16="http://schemas.microsoft.com/office/drawing/2014/main" id="{C323E6BF-01FA-40C4-AA59-20C066F1E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2033" y="4738193"/>
            <a:ext cx="2638092" cy="2003536"/>
          </a:xfrm>
          <a:prstGeom prst="rect">
            <a:avLst/>
          </a:prstGeom>
        </p:spPr>
      </p:pic>
      <p:pic>
        <p:nvPicPr>
          <p:cNvPr id="8194" name="Picture 2" descr="Image result for dday">
            <a:extLst>
              <a:ext uri="{FF2B5EF4-FFF2-40B4-BE49-F238E27FC236}">
                <a16:creationId xmlns:a16="http://schemas.microsoft.com/office/drawing/2014/main" id="{BF7D5208-A5F1-4B04-AFBB-E87BF5059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98" y="4738192"/>
            <a:ext cx="2741891" cy="200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286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C39D2-6AA1-4605-9517-0959A498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UP TOMORROW: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DE87C-AF4C-45D7-B39A-690864CF3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7000" dirty="0"/>
              <a:t>The Holocaust</a:t>
            </a:r>
          </a:p>
          <a:p>
            <a:endParaRPr lang="en-US" sz="7000" dirty="0"/>
          </a:p>
        </p:txBody>
      </p:sp>
      <p:pic>
        <p:nvPicPr>
          <p:cNvPr id="2052" name="Picture 4" descr="Image result for auschwitz">
            <a:extLst>
              <a:ext uri="{FF2B5EF4-FFF2-40B4-BE49-F238E27FC236}">
                <a16:creationId xmlns:a16="http://schemas.microsoft.com/office/drawing/2014/main" id="{9A7BE3DF-D5EE-41FE-89CE-E7857B614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2" y="3429000"/>
            <a:ext cx="9166984" cy="301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80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B0CEFF-93E1-4AB3-B208-D2D4C2D10A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2381" y="629266"/>
            <a:ext cx="4767471" cy="16419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200"/>
              <a:t>On Wednesday:</a:t>
            </a:r>
          </a:p>
        </p:txBody>
      </p:sp>
      <p:pic>
        <p:nvPicPr>
          <p:cNvPr id="4" name="Picture 3" descr="A picture containing indoor, black, photo, man&#10;&#10;Description automatically generated">
            <a:extLst>
              <a:ext uri="{FF2B5EF4-FFF2-40B4-BE49-F238E27FC236}">
                <a16:creationId xmlns:a16="http://schemas.microsoft.com/office/drawing/2014/main" id="{8F331038-E66F-454D-8467-E0192F5C5E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113" b="6780"/>
          <a:stretch/>
        </p:blipFill>
        <p:spPr>
          <a:xfrm rot="5400000">
            <a:off x="-1111661" y="1111660"/>
            <a:ext cx="6858000" cy="463468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BD4F509-76ED-45CD-B366-4D8F0982B2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6745" y="2418735"/>
            <a:ext cx="4767471" cy="380999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sz="2500" dirty="0">
                <a:solidFill>
                  <a:schemeClr val="tx1"/>
                </a:solidFill>
              </a:rPr>
              <a:t>Hear about the story of A soldier who fought in Normandy during D-Day and the priceless artifact that he brought back home From the beaches.</a:t>
            </a: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3170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2F7C0-B4F5-4C76-8F16-C434E4278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945073"/>
            <a:ext cx="8825658" cy="1135547"/>
          </a:xfrm>
        </p:spPr>
        <p:txBody>
          <a:bodyPr/>
          <a:lstStyle/>
          <a:p>
            <a:r>
              <a:rPr lang="en-US" dirty="0"/>
              <a:t>Next Week: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783834-3FCC-4836-84E8-AFED34F1A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2354747"/>
            <a:ext cx="8825658" cy="3558180"/>
          </a:xfrm>
        </p:spPr>
        <p:txBody>
          <a:bodyPr>
            <a:normAutofit/>
          </a:bodyPr>
          <a:lstStyle/>
          <a:p>
            <a:r>
              <a:rPr lang="en-US" sz="2500" dirty="0"/>
              <a:t>Monday: The WAR IN THE PACIFIC AND NORTH AFRICA</a:t>
            </a:r>
          </a:p>
          <a:p>
            <a:endParaRPr lang="en-US" sz="2500" dirty="0"/>
          </a:p>
          <a:p>
            <a:r>
              <a:rPr lang="en-US" sz="2500" dirty="0"/>
              <a:t>Tuesday: The Home front</a:t>
            </a:r>
          </a:p>
          <a:p>
            <a:endParaRPr lang="en-US" sz="2500" dirty="0"/>
          </a:p>
          <a:p>
            <a:r>
              <a:rPr lang="en-US" sz="2500" dirty="0"/>
              <a:t>Wednesday: The War Ends </a:t>
            </a:r>
          </a:p>
        </p:txBody>
      </p:sp>
    </p:spTree>
    <p:extLst>
      <p:ext uri="{BB962C8B-B14F-4D97-AF65-F5344CB8AC3E}">
        <p14:creationId xmlns:p14="http://schemas.microsoft.com/office/powerpoint/2010/main" val="284085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B22CA-7937-445B-9A88-7228ECF85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7B1C1-6F55-4A85-8699-0D8D038AF6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Unresolved Tensions From WWI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1A0A92-7A54-44ED-A21A-8E6DC3A97B2D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 lnSpcReduction="10000"/>
          </a:bodyPr>
          <a:lstStyle/>
          <a:p>
            <a:r>
              <a:rPr lang="en-US" sz="1600" dirty="0"/>
              <a:t>~Germany suffers many reparations due to terms in the Treaty of Versailles.</a:t>
            </a:r>
          </a:p>
          <a:p>
            <a:endParaRPr lang="en-US" sz="1600" dirty="0"/>
          </a:p>
          <a:p>
            <a:r>
              <a:rPr lang="en-US" sz="1600" dirty="0"/>
              <a:t>~Hitler and the Nazi Party rise to power in Germany.</a:t>
            </a:r>
          </a:p>
          <a:p>
            <a:endParaRPr lang="en-US" sz="1600" dirty="0"/>
          </a:p>
          <a:p>
            <a:r>
              <a:rPr lang="en-US" sz="1600" dirty="0"/>
              <a:t>~Fascist dictators want to expand.</a:t>
            </a:r>
          </a:p>
          <a:p>
            <a:endParaRPr lang="en-US" sz="1600" dirty="0"/>
          </a:p>
          <a:p>
            <a:r>
              <a:rPr lang="en-US" sz="1600" dirty="0"/>
              <a:t>~U.S. wants to stay out of foreign affairs.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4A4B1C-22AA-4B4E-B3DF-1D1416220A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83659" y="1693069"/>
            <a:ext cx="2936241" cy="576262"/>
          </a:xfrm>
        </p:spPr>
        <p:txBody>
          <a:bodyPr/>
          <a:lstStyle/>
          <a:p>
            <a:pPr algn="ctr"/>
            <a:r>
              <a:rPr lang="en-US" dirty="0"/>
              <a:t>WWII Begins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E1F6BB-984C-4783-B717-0735CA1A032F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~Hitler invades Poland and France and England declare war. </a:t>
            </a:r>
          </a:p>
          <a:p>
            <a:endParaRPr lang="en-US" dirty="0"/>
          </a:p>
          <a:p>
            <a:r>
              <a:rPr lang="en-US" dirty="0"/>
              <a:t>~Allies: France, England, U.S. (after attack on Pearl Harbor), Soviet Union, China</a:t>
            </a:r>
          </a:p>
          <a:p>
            <a:endParaRPr lang="en-US" dirty="0"/>
          </a:p>
          <a:p>
            <a:r>
              <a:rPr lang="en-US" dirty="0"/>
              <a:t>~Axis: Germany, Italy, Japan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B39AC4-253E-423E-B6A4-B917FC9739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25335" y="1961472"/>
            <a:ext cx="2932113" cy="576262"/>
          </a:xfrm>
        </p:spPr>
        <p:txBody>
          <a:bodyPr/>
          <a:lstStyle/>
          <a:p>
            <a:pPr algn="ctr"/>
            <a:r>
              <a:rPr lang="en-US" dirty="0"/>
              <a:t>Attack on Pearl Harbor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4EB56B-B1E1-4A25-ABE4-4D9F6165D5EE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en-US" dirty="0"/>
              <a:t>~Prior to the attack, the U.S. adopted policy of Isolationism. </a:t>
            </a:r>
          </a:p>
          <a:p>
            <a:endParaRPr lang="en-US" dirty="0"/>
          </a:p>
          <a:p>
            <a:r>
              <a:rPr lang="en-US" dirty="0"/>
              <a:t>~U.S. sent supplies to Allies via Lend/Lease Act.</a:t>
            </a:r>
          </a:p>
          <a:p>
            <a:endParaRPr lang="en-US" dirty="0"/>
          </a:p>
          <a:p>
            <a:r>
              <a:rPr lang="en-US" dirty="0"/>
              <a:t>~</a:t>
            </a:r>
            <a:r>
              <a:rPr lang="en-US" dirty="0" err="1"/>
              <a:t>Jaoan</a:t>
            </a:r>
            <a:r>
              <a:rPr lang="en-US" dirty="0"/>
              <a:t> attacks U.S. at Pearl Harbor on Dec. 7th , 1941.</a:t>
            </a:r>
          </a:p>
          <a:p>
            <a:endParaRPr lang="en-US" dirty="0"/>
          </a:p>
          <a:p>
            <a:r>
              <a:rPr lang="en-US" dirty="0"/>
              <a:t>~President Franklin D. Roosevelt asks Congress to declare war the next day. </a:t>
            </a:r>
          </a:p>
        </p:txBody>
      </p:sp>
    </p:spTree>
    <p:extLst>
      <p:ext uri="{BB962C8B-B14F-4D97-AF65-F5344CB8AC3E}">
        <p14:creationId xmlns:p14="http://schemas.microsoft.com/office/powerpoint/2010/main" val="2793832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3AEE8-E752-464E-9247-5BB7C85A5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WWII IS FOUGHT ON 3 MAIN FRONTS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477EA-3B35-4907-9FFD-179183B43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668" y="1485028"/>
            <a:ext cx="2946866" cy="576262"/>
          </a:xfrm>
        </p:spPr>
        <p:txBody>
          <a:bodyPr/>
          <a:lstStyle/>
          <a:p>
            <a:r>
              <a:rPr lang="en-US" dirty="0"/>
              <a:t>European Theater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0CCBE0-25EC-4CC7-BF5D-185D27766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755565" y="1485028"/>
            <a:ext cx="2936241" cy="576262"/>
          </a:xfrm>
        </p:spPr>
        <p:txBody>
          <a:bodyPr/>
          <a:lstStyle/>
          <a:p>
            <a:pPr algn="ctr"/>
            <a:r>
              <a:rPr lang="en-US" dirty="0"/>
              <a:t>North African Theater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A0DCAE-E47D-4E2B-953B-05D9A42A7A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18721" y="1398076"/>
            <a:ext cx="2932113" cy="576262"/>
          </a:xfrm>
        </p:spPr>
        <p:txBody>
          <a:bodyPr/>
          <a:lstStyle/>
          <a:p>
            <a:pPr algn="ctr"/>
            <a:r>
              <a:rPr lang="en-US" dirty="0"/>
              <a:t>Pacific Theater</a:t>
            </a:r>
          </a:p>
        </p:txBody>
      </p:sp>
      <p:pic>
        <p:nvPicPr>
          <p:cNvPr id="1026" name="Picture 2" descr="Image result for wwii in europe">
            <a:extLst>
              <a:ext uri="{FF2B5EF4-FFF2-40B4-BE49-F238E27FC236}">
                <a16:creationId xmlns:a16="http://schemas.microsoft.com/office/drawing/2014/main" id="{00700C40-707B-45B4-AF14-8B2CB7969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21" y="2061290"/>
            <a:ext cx="3363156" cy="446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wii in north africa">
            <a:extLst>
              <a:ext uri="{FF2B5EF4-FFF2-40B4-BE49-F238E27FC236}">
                <a16:creationId xmlns:a16="http://schemas.microsoft.com/office/drawing/2014/main" id="{27EB714B-241C-44D4-B322-EFAD915CF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610" y="2071558"/>
            <a:ext cx="3363156" cy="445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wwii in the pacific">
            <a:extLst>
              <a:ext uri="{FF2B5EF4-FFF2-40B4-BE49-F238E27FC236}">
                <a16:creationId xmlns:a16="http://schemas.microsoft.com/office/drawing/2014/main" id="{3990E304-E047-4BD1-8181-66BF8BCEC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653" y="2048626"/>
            <a:ext cx="4753825" cy="445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E589CA-4B7B-4B05-8FB3-04C421AC1845}"/>
              </a:ext>
            </a:extLst>
          </p:cNvPr>
          <p:cNvSpPr txBox="1"/>
          <p:nvPr/>
        </p:nvSpPr>
        <p:spPr>
          <a:xfrm>
            <a:off x="4453103" y="6158919"/>
            <a:ext cx="2238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Next Monday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E327B0-8F77-4AAC-9CC6-AB57EDD36C81}"/>
              </a:ext>
            </a:extLst>
          </p:cNvPr>
          <p:cNvSpPr txBox="1"/>
          <p:nvPr/>
        </p:nvSpPr>
        <p:spPr>
          <a:xfrm>
            <a:off x="7197653" y="6158919"/>
            <a:ext cx="180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Next Monday</a:t>
            </a:r>
          </a:p>
        </p:txBody>
      </p:sp>
    </p:spTree>
    <p:extLst>
      <p:ext uri="{BB962C8B-B14F-4D97-AF65-F5344CB8AC3E}">
        <p14:creationId xmlns:p14="http://schemas.microsoft.com/office/powerpoint/2010/main" val="334154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93F16-A8D8-4438-B223-E8C513BC0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470338"/>
            <a:ext cx="8825659" cy="917028"/>
          </a:xfrm>
        </p:spPr>
        <p:txBody>
          <a:bodyPr/>
          <a:lstStyle/>
          <a:p>
            <a:r>
              <a:rPr lang="en-US" dirty="0"/>
              <a:t>THE EUROPEAN FRONT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83E72-4933-4E13-BDB7-63F40B65A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4237" y="1182086"/>
            <a:ext cx="8825659" cy="1064172"/>
          </a:xfrm>
        </p:spPr>
        <p:txBody>
          <a:bodyPr/>
          <a:lstStyle/>
          <a:p>
            <a:r>
              <a:rPr lang="en-US" dirty="0"/>
              <a:t>~In the first few years of WWII, Germany had a powerful military that advanced quickly throughout Europe. </a:t>
            </a:r>
          </a:p>
        </p:txBody>
      </p:sp>
      <p:pic>
        <p:nvPicPr>
          <p:cNvPr id="3076" name="Picture 4" descr="Image result for germany occupation ww2">
            <a:extLst>
              <a:ext uri="{FF2B5EF4-FFF2-40B4-BE49-F238E27FC236}">
                <a16:creationId xmlns:a16="http://schemas.microsoft.com/office/drawing/2014/main" id="{E15EF8FE-3130-4F85-950E-218BF0A92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37" y="2099114"/>
            <a:ext cx="8825658" cy="459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915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9FB8-0F0A-446A-97B5-7121F1FD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1080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 dirty="0"/>
              <a:t>What Made Germany So Effective in Taking Over Surrounding Countries?</a:t>
            </a:r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01F06C3F-35EE-478B-B96B-1247519C7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1" name="Freeform 23">
            <a:extLst>
              <a:ext uri="{FF2B5EF4-FFF2-40B4-BE49-F238E27FC236}">
                <a16:creationId xmlns:a16="http://schemas.microsoft.com/office/drawing/2014/main" id="{72742D7C-18EF-4DDC-B3B1-7D394C348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 descr="Image result for german luftwaffe">
            <a:extLst>
              <a:ext uri="{FF2B5EF4-FFF2-40B4-BE49-F238E27FC236}">
                <a16:creationId xmlns:a16="http://schemas.microsoft.com/office/drawing/2014/main" id="{DDF354DC-B9BE-4B80-9741-4C5504958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4410" y="757070"/>
            <a:ext cx="5449471" cy="30234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5DFB004C-C794-45CE-846D-166C532D6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1C358-E5FA-416C-9008-88646E84F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1797270"/>
            <a:ext cx="4165146" cy="460801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German U-boats- (undersea boat)- traveled undetected through the water to sink ships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Luftwaffe- German Air Force (bombers)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Panzer Tanks- well armed and good mobility 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Blitzkrieg (Lightening War) Strategy- Used tanks, planes and artillery to drive a breach in enemy defenses.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This allowed tank units to come in quickly and roam freely behind enemy lines. 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This caused chaos, shock, and disorganization among enemy defense.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hlinkClick r:id="rId4"/>
              </a:rPr>
              <a:t>https://www.youtube.com/watch?v=H4krV180eRQ</a:t>
            </a:r>
            <a:r>
              <a:rPr lang="en-US" sz="1800" dirty="0"/>
              <a:t>   (2:19)</a:t>
            </a:r>
          </a:p>
          <a:p>
            <a:pPr>
              <a:lnSpc>
                <a:spcPct val="90000"/>
              </a:lnSpc>
            </a:pPr>
            <a:endParaRPr lang="en-US" sz="1400" dirty="0"/>
          </a:p>
        </p:txBody>
      </p:sp>
      <p:pic>
        <p:nvPicPr>
          <p:cNvPr id="4100" name="Picture 4" descr="Image result for german panzer">
            <a:extLst>
              <a:ext uri="{FF2B5EF4-FFF2-40B4-BE49-F238E27FC236}">
                <a16:creationId xmlns:a16="http://schemas.microsoft.com/office/drawing/2014/main" id="{7989B7D3-EEB8-4872-B9A8-FD918711D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4408" y="4325044"/>
            <a:ext cx="2627752" cy="16841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german u boat">
            <a:extLst>
              <a:ext uri="{FF2B5EF4-FFF2-40B4-BE49-F238E27FC236}">
                <a16:creationId xmlns:a16="http://schemas.microsoft.com/office/drawing/2014/main" id="{98E3537E-8F5B-45D5-8C91-B33569092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6129" y="4431349"/>
            <a:ext cx="2627752" cy="14715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886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E0335-EF65-4E36-BF58-72C94A38D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/>
              <a:t>Life in German Occupied Europe</a:t>
            </a:r>
          </a:p>
        </p:txBody>
      </p: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C2167F82-BD57-4D9B-BCC3-A4F13118B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93" name="Freeform 23">
            <a:extLst>
              <a:ext uri="{FF2B5EF4-FFF2-40B4-BE49-F238E27FC236}">
                <a16:creationId xmlns:a16="http://schemas.microsoft.com/office/drawing/2014/main" id="{4CBF4B90-A27B-4E6A-B288-303118BA6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25C2164C-764F-47EB-9C23-AA0714DEF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652" y="328001"/>
            <a:ext cx="1793499" cy="3877836"/>
          </a:xfrm>
          <a:prstGeom prst="rect">
            <a:avLst/>
          </a:prstGeom>
          <a:effectLst/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BC77A50A-7946-4C3E-A197-2F4ACE08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E08C4-0014-4E1F-AA5B-A43472D39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717" y="1717669"/>
            <a:ext cx="4986502" cy="484261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Germany gained control of France in 1940. </a:t>
            </a:r>
          </a:p>
          <a:p>
            <a:pPr>
              <a:lnSpc>
                <a:spcPct val="90000"/>
              </a:lnSpc>
            </a:pPr>
            <a:r>
              <a:rPr lang="en-US" sz="2600" dirty="0" err="1"/>
              <a:t>Gra</a:t>
            </a:r>
            <a:r>
              <a:rPr lang="en-US" sz="2600" dirty="0"/>
              <a:t>-mere’s Story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She was your age growing up in France. 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Instead of a backpack, she carried a gas mask to school.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Nazi soldiers lined the streets where she walked. She saw people beaten and shot. 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Her mother was in charge of rationing for her town.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Her father was part of the French resistance, (Charles de Gaulle)He made sure U.S &amp; British spies were safe when they came into France. His code names was “Wicker.” He was turned in by a French citizen. 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He went to Buchenwald for 15 months, survived, and died 3 days after liberation.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Count your blessings. 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Everyone has their cross to bear. </a:t>
            </a:r>
          </a:p>
          <a:p>
            <a:pPr>
              <a:lnSpc>
                <a:spcPct val="90000"/>
              </a:lnSpc>
            </a:pPr>
            <a:endParaRPr lang="en-US" sz="1100" dirty="0"/>
          </a:p>
        </p:txBody>
      </p:sp>
      <p:pic>
        <p:nvPicPr>
          <p:cNvPr id="5" name="Picture 4" descr="A picture containing room&#10;&#10;Description automatically generated">
            <a:extLst>
              <a:ext uri="{FF2B5EF4-FFF2-40B4-BE49-F238E27FC236}">
                <a16:creationId xmlns:a16="http://schemas.microsoft.com/office/drawing/2014/main" id="{2F9D90B1-4324-471C-8CA1-ED8F183CC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918590" y="4304078"/>
            <a:ext cx="2409620" cy="1807215"/>
          </a:xfrm>
          <a:prstGeom prst="rect">
            <a:avLst/>
          </a:prstGeom>
          <a:effectLst/>
        </p:spPr>
      </p:pic>
      <p:pic>
        <p:nvPicPr>
          <p:cNvPr id="5124" name="Picture 4" descr="Image result for french ration wwii">
            <a:extLst>
              <a:ext uri="{FF2B5EF4-FFF2-40B4-BE49-F238E27FC236}">
                <a16:creationId xmlns:a16="http://schemas.microsoft.com/office/drawing/2014/main" id="{1DED90C7-811F-4761-B501-6B9FEE103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2" r="21357" b="4"/>
          <a:stretch/>
        </p:blipFill>
        <p:spPr bwMode="auto">
          <a:xfrm>
            <a:off x="6083141" y="842690"/>
            <a:ext cx="1998866" cy="27028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nazis in france">
            <a:extLst>
              <a:ext uri="{FF2B5EF4-FFF2-40B4-BE49-F238E27FC236}">
                <a16:creationId xmlns:a16="http://schemas.microsoft.com/office/drawing/2014/main" id="{93CBB070-59F5-4ED3-9D7D-9D118E3421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9" r="30208"/>
          <a:stretch/>
        </p:blipFill>
        <p:spPr bwMode="auto">
          <a:xfrm>
            <a:off x="6096000" y="3709641"/>
            <a:ext cx="1998846" cy="27028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62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89E2A-A1A5-43B7-A269-AF5488EF7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299" y="675289"/>
            <a:ext cx="8825659" cy="917028"/>
          </a:xfrm>
        </p:spPr>
        <p:txBody>
          <a:bodyPr/>
          <a:lstStyle/>
          <a:p>
            <a:r>
              <a:rPr lang="en-US" dirty="0"/>
              <a:t>Battle of Britain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805A1-F50D-4F31-B22B-E3696E56F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7298" y="1592317"/>
            <a:ext cx="8825659" cy="4351282"/>
          </a:xfrm>
        </p:spPr>
        <p:txBody>
          <a:bodyPr/>
          <a:lstStyle/>
          <a:p>
            <a:r>
              <a:rPr lang="en-US" dirty="0"/>
              <a:t>~Britain stood alone against the German War Machine.</a:t>
            </a:r>
          </a:p>
          <a:p>
            <a:r>
              <a:rPr lang="en-US" dirty="0"/>
              <a:t>~Hitler prepared to invade Britain in 1940.</a:t>
            </a:r>
          </a:p>
          <a:p>
            <a:r>
              <a:rPr lang="en-US" dirty="0"/>
              <a:t>~He had to beat the British Royal Air Force first. He attacked British air fields and planes.</a:t>
            </a:r>
          </a:p>
          <a:p>
            <a:r>
              <a:rPr lang="en-US" dirty="0"/>
              <a:t>~Winston Churchill vowed “ We shall fight them on the beaches.” “We shall fight in the fields and in the streets, we shall never surrender.”</a:t>
            </a:r>
          </a:p>
          <a:p>
            <a:r>
              <a:rPr lang="en-US" dirty="0"/>
              <a:t>~British RAF has new radar technology that allowed them to locate Luftwaffe planes and destroy 2,300 of them.</a:t>
            </a:r>
          </a:p>
          <a:p>
            <a:r>
              <a:rPr lang="en-US" dirty="0"/>
              <a:t>~Hitler cancelled his invasion of Britain. </a:t>
            </a:r>
          </a:p>
          <a:p>
            <a:r>
              <a:rPr lang="en-US" dirty="0"/>
              <a:t>~Great example of the determination and fortitude of the Allies. </a:t>
            </a:r>
          </a:p>
          <a:p>
            <a:r>
              <a:rPr lang="en-US" dirty="0">
                <a:hlinkClick r:id="rId2"/>
              </a:rPr>
              <a:t>https://www.britannica.com/video/22972/air-ground-Battle-of-Britain-documentary-The-June-1940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453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542FF-4F8C-4F54-A4AC-19511BF86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470338"/>
            <a:ext cx="8825659" cy="853965"/>
          </a:xfrm>
        </p:spPr>
        <p:txBody>
          <a:bodyPr/>
          <a:lstStyle/>
          <a:p>
            <a:r>
              <a:rPr lang="en-US" dirty="0"/>
              <a:t>Europe is in Ruins </a:t>
            </a:r>
          </a:p>
        </p:txBody>
      </p:sp>
      <p:pic>
        <p:nvPicPr>
          <p:cNvPr id="6146" name="Picture 2" descr="Image result for wwii in england">
            <a:extLst>
              <a:ext uri="{FF2B5EF4-FFF2-40B4-BE49-F238E27FC236}">
                <a16:creationId xmlns:a16="http://schemas.microsoft.com/office/drawing/2014/main" id="{5C10721A-F786-4474-A5C2-23395138A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6" y="3429000"/>
            <a:ext cx="2520516" cy="317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19FDF9-4C3C-451F-A9DA-A5F0B7C3C37E}"/>
              </a:ext>
            </a:extLst>
          </p:cNvPr>
          <p:cNvSpPr txBox="1"/>
          <p:nvPr/>
        </p:nvSpPr>
        <p:spPr>
          <a:xfrm>
            <a:off x="514862" y="3429000"/>
            <a:ext cx="128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London</a:t>
            </a:r>
          </a:p>
        </p:txBody>
      </p:sp>
      <p:pic>
        <p:nvPicPr>
          <p:cNvPr id="6148" name="Picture 4" descr="Image result for catholic french church wwii">
            <a:extLst>
              <a:ext uri="{FF2B5EF4-FFF2-40B4-BE49-F238E27FC236}">
                <a16:creationId xmlns:a16="http://schemas.microsoft.com/office/drawing/2014/main" id="{B5ED30A7-8D83-47C0-A004-D3FDA051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2059881"/>
            <a:ext cx="3584684" cy="454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82E80F-8077-4085-92C7-7960677071A0}"/>
              </a:ext>
            </a:extLst>
          </p:cNvPr>
          <p:cNvSpPr txBox="1"/>
          <p:nvPr/>
        </p:nvSpPr>
        <p:spPr>
          <a:xfrm>
            <a:off x="3200400" y="2238703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France: Catholic Church</a:t>
            </a:r>
          </a:p>
        </p:txBody>
      </p:sp>
      <p:pic>
        <p:nvPicPr>
          <p:cNvPr id="6150" name="Picture 6" descr="Image result for norway wwii">
            <a:extLst>
              <a:ext uri="{FF2B5EF4-FFF2-40B4-BE49-F238E27FC236}">
                <a16:creationId xmlns:a16="http://schemas.microsoft.com/office/drawing/2014/main" id="{652E51F5-51B0-45EE-B116-945C7EF66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38" y="1423440"/>
            <a:ext cx="2816152" cy="200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1C6B47-08B7-4B09-9AC1-45A98D66CA40}"/>
              </a:ext>
            </a:extLst>
          </p:cNvPr>
          <p:cNvSpPr txBox="1"/>
          <p:nvPr/>
        </p:nvSpPr>
        <p:spPr>
          <a:xfrm>
            <a:off x="454026" y="1422409"/>
            <a:ext cx="156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Norway</a:t>
            </a:r>
          </a:p>
        </p:txBody>
      </p:sp>
      <p:pic>
        <p:nvPicPr>
          <p:cNvPr id="6152" name="Picture 8" descr="Image result for poland wwii">
            <a:extLst>
              <a:ext uri="{FF2B5EF4-FFF2-40B4-BE49-F238E27FC236}">
                <a16:creationId xmlns:a16="http://schemas.microsoft.com/office/drawing/2014/main" id="{6D3B850B-AC68-4C03-BCEB-860682D8B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07075"/>
            <a:ext cx="4280296" cy="239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6366B2-3407-4B78-9959-16AC7D024D8C}"/>
              </a:ext>
            </a:extLst>
          </p:cNvPr>
          <p:cNvSpPr txBox="1"/>
          <p:nvPr/>
        </p:nvSpPr>
        <p:spPr>
          <a:xfrm>
            <a:off x="8387255" y="1607075"/>
            <a:ext cx="1434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POLAND</a:t>
            </a:r>
          </a:p>
        </p:txBody>
      </p:sp>
      <p:pic>
        <p:nvPicPr>
          <p:cNvPr id="6154" name="Picture 10" descr="Image result for europe wwii bombing aftermath">
            <a:extLst>
              <a:ext uri="{FF2B5EF4-FFF2-40B4-BE49-F238E27FC236}">
                <a16:creationId xmlns:a16="http://schemas.microsoft.com/office/drawing/2014/main" id="{E0C464E7-395C-46C0-BC4A-2F21DC091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490" y="2426042"/>
            <a:ext cx="2678001" cy="200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462D64-0D80-44B3-92AA-AE094E8F80FB}"/>
              </a:ext>
            </a:extLst>
          </p:cNvPr>
          <p:cNvSpPr txBox="1"/>
          <p:nvPr/>
        </p:nvSpPr>
        <p:spPr>
          <a:xfrm>
            <a:off x="9821917" y="2608035"/>
            <a:ext cx="1592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POLAND</a:t>
            </a:r>
          </a:p>
        </p:txBody>
      </p:sp>
      <p:pic>
        <p:nvPicPr>
          <p:cNvPr id="6156" name="Picture 12" descr="Image result for europe wwii denmark">
            <a:extLst>
              <a:ext uri="{FF2B5EF4-FFF2-40B4-BE49-F238E27FC236}">
                <a16:creationId xmlns:a16="http://schemas.microsoft.com/office/drawing/2014/main" id="{CCFEE254-3A4C-4C53-865C-40A843FB2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456" y="3923523"/>
            <a:ext cx="3910068" cy="268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E8DF84-3C3C-4A7A-ACE7-F586DE848C5C}"/>
              </a:ext>
            </a:extLst>
          </p:cNvPr>
          <p:cNvSpPr txBox="1"/>
          <p:nvPr/>
        </p:nvSpPr>
        <p:spPr>
          <a:xfrm>
            <a:off x="7866773" y="4208294"/>
            <a:ext cx="1781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DENMARK</a:t>
            </a:r>
          </a:p>
        </p:txBody>
      </p:sp>
      <p:pic>
        <p:nvPicPr>
          <p:cNvPr id="6158" name="Picture 14" descr="Image result for france wwii">
            <a:extLst>
              <a:ext uri="{FF2B5EF4-FFF2-40B4-BE49-F238E27FC236}">
                <a16:creationId xmlns:a16="http://schemas.microsoft.com/office/drawing/2014/main" id="{3BA3E5F9-1F00-4DED-824D-41337BF1E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458" y="4208294"/>
            <a:ext cx="28575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3444C0-E8B4-42BD-8948-19D857ABC333}"/>
              </a:ext>
            </a:extLst>
          </p:cNvPr>
          <p:cNvSpPr txBox="1"/>
          <p:nvPr/>
        </p:nvSpPr>
        <p:spPr>
          <a:xfrm>
            <a:off x="9980612" y="4453676"/>
            <a:ext cx="168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FRANCE</a:t>
            </a:r>
          </a:p>
        </p:txBody>
      </p:sp>
    </p:spTree>
    <p:extLst>
      <p:ext uri="{BB962C8B-B14F-4D97-AF65-F5344CB8AC3E}">
        <p14:creationId xmlns:p14="http://schemas.microsoft.com/office/powerpoint/2010/main" val="49389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17FB7-3376-4F8B-ADB9-F66FDE2EC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218427"/>
          </a:xfrm>
        </p:spPr>
        <p:txBody>
          <a:bodyPr/>
          <a:lstStyle/>
          <a:p>
            <a:r>
              <a:rPr lang="en-US" sz="4000" dirty="0"/>
              <a:t>Turning Point in the War in Europe:</a:t>
            </a:r>
            <a:br>
              <a:rPr lang="en-US" sz="4000" dirty="0"/>
            </a:br>
            <a:r>
              <a:rPr lang="en-US" sz="4000" dirty="0"/>
              <a:t> The Battle of Stalingrad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5DD9F-6284-4359-9D31-E397011F3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947" y="1693069"/>
            <a:ext cx="2946866" cy="576262"/>
          </a:xfrm>
        </p:spPr>
        <p:txBody>
          <a:bodyPr/>
          <a:lstStyle/>
          <a:p>
            <a:r>
              <a:rPr lang="en-US" sz="2200" dirty="0"/>
              <a:t>Background History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5FAED3-1B6A-4A4F-85A9-512EA2B5C855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632947" y="2309648"/>
            <a:ext cx="2927350" cy="3738282"/>
          </a:xfrm>
        </p:spPr>
        <p:txBody>
          <a:bodyPr>
            <a:normAutofit fontScale="92500" lnSpcReduction="20000"/>
          </a:bodyPr>
          <a:lstStyle/>
          <a:p>
            <a:r>
              <a:rPr lang="en-US" sz="2100" dirty="0"/>
              <a:t>In 1939, Hitler and Stalin signed a non-aggression pact. </a:t>
            </a:r>
          </a:p>
          <a:p>
            <a:r>
              <a:rPr lang="en-US" sz="2100" dirty="0"/>
              <a:t>They agreed that neither country would invade the other and they would divide Poland between their two countries. </a:t>
            </a:r>
          </a:p>
          <a:p>
            <a:r>
              <a:rPr lang="en-US" sz="2100" dirty="0"/>
              <a:t>Hitler violated this and invaded the Soviet Union in 1941</a:t>
            </a:r>
          </a:p>
          <a:p>
            <a:r>
              <a:rPr lang="en-US" sz="2100" dirty="0"/>
              <a:t>Stalin joins the Allies.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0824E6-03C1-489A-BC8B-AE6141B1F0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73106" y="1661538"/>
            <a:ext cx="2936241" cy="576262"/>
          </a:xfrm>
        </p:spPr>
        <p:txBody>
          <a:bodyPr/>
          <a:lstStyle/>
          <a:p>
            <a:pPr algn="ctr"/>
            <a:r>
              <a:rPr lang="en-US" dirty="0"/>
              <a:t>Battle Events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299A43-7570-4FE4-A75E-D47A0A0302F9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840498" y="2261448"/>
            <a:ext cx="2946794" cy="3998365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German forces advanced to Stalingrad (modern day Volgograd). </a:t>
            </a:r>
          </a:p>
          <a:p>
            <a:r>
              <a:rPr lang="en-US" sz="1800" dirty="0"/>
              <a:t>Germans occupied the majority of the city, but Soviet troops kept fighting. </a:t>
            </a:r>
          </a:p>
          <a:p>
            <a:r>
              <a:rPr lang="en-US" sz="1800" dirty="0"/>
              <a:t>Germans began to run out of supplies, but Hitler told them to keep fighting. Most German soldiers froze or starved to death. They surrendered in 1943.</a:t>
            </a:r>
          </a:p>
          <a:p>
            <a:r>
              <a:rPr lang="en-US" sz="1800" dirty="0"/>
              <a:t>After a large-scale tank battle in Kursk, Axis powers retreated.</a:t>
            </a:r>
          </a:p>
          <a:p>
            <a:endParaRPr lang="en-US" sz="15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EAAE37-B3D7-488B-98FC-230F0BCF32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75285" y="1645773"/>
            <a:ext cx="2932113" cy="576262"/>
          </a:xfrm>
        </p:spPr>
        <p:txBody>
          <a:bodyPr/>
          <a:lstStyle/>
          <a:p>
            <a:pPr algn="ctr"/>
            <a:r>
              <a:rPr lang="en-US" dirty="0"/>
              <a:t>Outcome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EAD714-AE6C-491B-98E3-7F577F56843A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118721" y="2261448"/>
            <a:ext cx="2932113" cy="3589338"/>
          </a:xfrm>
        </p:spPr>
        <p:txBody>
          <a:bodyPr>
            <a:normAutofit fontScale="92500"/>
          </a:bodyPr>
          <a:lstStyle/>
          <a:p>
            <a:r>
              <a:rPr lang="en-US" sz="1800" dirty="0"/>
              <a:t>The tide of the War in Eastern Europe turns. 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Bled the German military dry of resources.</a:t>
            </a:r>
          </a:p>
          <a:p>
            <a:endParaRPr lang="en-US" sz="1800" dirty="0"/>
          </a:p>
          <a:p>
            <a:r>
              <a:rPr lang="en-US" sz="1800" dirty="0"/>
              <a:t>German Army in full retreat. </a:t>
            </a:r>
          </a:p>
          <a:p>
            <a:r>
              <a:rPr lang="en-US" dirty="0">
                <a:hlinkClick r:id="rId2"/>
              </a:rPr>
              <a:t>https://oshs.roaneschools.com/apps/video/watch.jsp?v=194821</a:t>
            </a:r>
            <a:endParaRPr lang="en-US" dirty="0"/>
          </a:p>
        </p:txBody>
      </p:sp>
      <p:pic>
        <p:nvPicPr>
          <p:cNvPr id="7170" name="Picture 2" descr="Image result for battle of stalingrad">
            <a:extLst>
              <a:ext uri="{FF2B5EF4-FFF2-40B4-BE49-F238E27FC236}">
                <a16:creationId xmlns:a16="http://schemas.microsoft.com/office/drawing/2014/main" id="{3D85E696-E3CA-4797-9B0C-66B6F3529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057" y="2061922"/>
            <a:ext cx="2203368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battle of stalingrad">
            <a:extLst>
              <a:ext uri="{FF2B5EF4-FFF2-40B4-BE49-F238E27FC236}">
                <a16:creationId xmlns:a16="http://schemas.microsoft.com/office/drawing/2014/main" id="{A35C9D4A-C4CF-4A96-B5C8-4860A34A1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777" y="5276005"/>
            <a:ext cx="338137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" descr="Image result for battle of stalingrad">
            <a:extLst>
              <a:ext uri="{FF2B5EF4-FFF2-40B4-BE49-F238E27FC236}">
                <a16:creationId xmlns:a16="http://schemas.microsoft.com/office/drawing/2014/main" id="{DAF8E48F-882F-4F5C-8904-9A19C2778A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Image result for battle of stalingrad">
            <a:extLst>
              <a:ext uri="{FF2B5EF4-FFF2-40B4-BE49-F238E27FC236}">
                <a16:creationId xmlns:a16="http://schemas.microsoft.com/office/drawing/2014/main" id="{E2AC454B-EE8C-4683-B46D-7041C4AD8A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8" name="Picture 10" descr="Image result for battle of stalingrad">
            <a:extLst>
              <a:ext uri="{FF2B5EF4-FFF2-40B4-BE49-F238E27FC236}">
                <a16:creationId xmlns:a16="http://schemas.microsoft.com/office/drawing/2014/main" id="{79A4CF75-6B66-470E-A313-CA47FF2CF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058" y="372111"/>
            <a:ext cx="2203367" cy="165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Image result for battle of stalingrad">
            <a:extLst>
              <a:ext uri="{FF2B5EF4-FFF2-40B4-BE49-F238E27FC236}">
                <a16:creationId xmlns:a16="http://schemas.microsoft.com/office/drawing/2014/main" id="{FEA0DA20-3D26-467D-AFA0-008479B66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058" y="3636392"/>
            <a:ext cx="2203368" cy="160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7526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965</Words>
  <Application>Microsoft Office PowerPoint</Application>
  <PresentationFormat>Widescreen</PresentationFormat>
  <Paragraphs>113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Ion</vt:lpstr>
      <vt:lpstr>WWII: The European Theater</vt:lpstr>
      <vt:lpstr>Let’s Review!</vt:lpstr>
      <vt:lpstr>WWII IS FOUGHT ON 3 MAIN FRONTS</vt:lpstr>
      <vt:lpstr>THE EUROPEAN FRONT</vt:lpstr>
      <vt:lpstr>What Made Germany So Effective in Taking Over Surrounding Countries?</vt:lpstr>
      <vt:lpstr>Life in German Occupied Europe</vt:lpstr>
      <vt:lpstr>Battle of Britain</vt:lpstr>
      <vt:lpstr>Europe is in Ruins </vt:lpstr>
      <vt:lpstr>Turning Point in the War in Europe:  The Battle of Stalingrad </vt:lpstr>
      <vt:lpstr>D:DAY: NORMANDY, FRANCE</vt:lpstr>
      <vt:lpstr>COMING UP TOMORROW:</vt:lpstr>
      <vt:lpstr>On Wednesday:</vt:lpstr>
      <vt:lpstr>Next Week: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WWII: The European Theater</dc:title>
  <dc:creator>mwallace@tndsys.com</dc:creator>
  <cp:lastModifiedBy>mwallace@tndsys.com</cp:lastModifiedBy>
  <cp:revision>4</cp:revision>
  <dcterms:created xsi:type="dcterms:W3CDTF">2020-03-01T21:21:05Z</dcterms:created>
  <dcterms:modified xsi:type="dcterms:W3CDTF">2020-03-01T22:15:13Z</dcterms:modified>
</cp:coreProperties>
</file>