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18"/>
  </p:notesMasterIdLst>
  <p:sldIdLst>
    <p:sldId id="256" r:id="rId5"/>
    <p:sldId id="264" r:id="rId6"/>
    <p:sldId id="262" r:id="rId7"/>
    <p:sldId id="273" r:id="rId8"/>
    <p:sldId id="263" r:id="rId9"/>
    <p:sldId id="265" r:id="rId10"/>
    <p:sldId id="266" r:id="rId11"/>
    <p:sldId id="267" r:id="rId12"/>
    <p:sldId id="269" r:id="rId13"/>
    <p:sldId id="270" r:id="rId14"/>
    <p:sldId id="271" r:id="rId15"/>
    <p:sldId id="268" r:id="rId16"/>
    <p:sldId id="27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94660"/>
  </p:normalViewPr>
  <p:slideViewPr>
    <p:cSldViewPr snapToGrid="0">
      <p:cViewPr varScale="1">
        <p:scale>
          <a:sx n="64" d="100"/>
          <a:sy n="64" d="100"/>
        </p:scale>
        <p:origin x="1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9F336B-76B7-431F-9F5E-75CE23B83157}" type="doc">
      <dgm:prSet loTypeId="urn:microsoft.com/office/officeart/2016/7/layout/HexagonTimeline" loCatId="process" qsTypeId="urn:microsoft.com/office/officeart/2005/8/quickstyle/simple4" qsCatId="simple" csTypeId="urn:microsoft.com/office/officeart/2005/8/colors/accent1_2" csCatId="accent1" phldr="1"/>
      <dgm:spPr/>
      <dgm:t>
        <a:bodyPr/>
        <a:lstStyle/>
        <a:p>
          <a:endParaRPr lang="en-US"/>
        </a:p>
      </dgm:t>
    </dgm:pt>
    <dgm:pt modelId="{17CEDC3C-0518-4090-B100-0E26500712EC}">
      <dgm:prSet custT="1"/>
      <dgm:spPr/>
      <dgm:t>
        <a:bodyPr/>
        <a:lstStyle/>
        <a:p>
          <a:r>
            <a:rPr lang="en-US" sz="1600" dirty="0"/>
            <a:t>December 7</a:t>
          </a:r>
          <a:r>
            <a:rPr lang="en-US" sz="1600" baseline="30000" dirty="0"/>
            <a:t>th</a:t>
          </a:r>
          <a:r>
            <a:rPr lang="en-US" sz="1600" dirty="0"/>
            <a:t>, 1941</a:t>
          </a:r>
        </a:p>
      </dgm:t>
    </dgm:pt>
    <dgm:pt modelId="{B435DE3C-F726-408B-AC6F-DE0EFE9CCD63}" type="parTrans" cxnId="{9ACB3AC1-8255-46E0-BE75-4532AEAAAF80}">
      <dgm:prSet/>
      <dgm:spPr/>
      <dgm:t>
        <a:bodyPr/>
        <a:lstStyle/>
        <a:p>
          <a:endParaRPr lang="en-US"/>
        </a:p>
      </dgm:t>
    </dgm:pt>
    <dgm:pt modelId="{4A4B8366-1CAF-466D-9C6E-9F3316175D21}" type="sibTrans" cxnId="{9ACB3AC1-8255-46E0-BE75-4532AEAAAF80}">
      <dgm:prSet/>
      <dgm:spPr/>
      <dgm:t>
        <a:bodyPr/>
        <a:lstStyle/>
        <a:p>
          <a:endParaRPr lang="en-US"/>
        </a:p>
      </dgm:t>
    </dgm:pt>
    <dgm:pt modelId="{98391499-17A2-4801-9F69-81BE473760CD}">
      <dgm:prSet custT="1"/>
      <dgm:spPr/>
      <dgm:t>
        <a:bodyPr/>
        <a:lstStyle/>
        <a:p>
          <a:r>
            <a:rPr lang="en-US" sz="2500" dirty="0"/>
            <a:t>Japan attacks the U.S. at </a:t>
          </a:r>
        </a:p>
        <a:p>
          <a:r>
            <a:rPr lang="en-US" sz="2500" dirty="0"/>
            <a:t>Pearl Harbor, Hawaii. </a:t>
          </a:r>
        </a:p>
      </dgm:t>
    </dgm:pt>
    <dgm:pt modelId="{95C58DFF-DB28-47BF-BD6A-EC281E8FC2CD}" type="parTrans" cxnId="{99062C35-11FD-48B3-B6CC-285149615D1F}">
      <dgm:prSet/>
      <dgm:spPr/>
      <dgm:t>
        <a:bodyPr/>
        <a:lstStyle/>
        <a:p>
          <a:endParaRPr lang="en-US"/>
        </a:p>
      </dgm:t>
    </dgm:pt>
    <dgm:pt modelId="{5B5CC139-5156-44F9-B835-6B92FEC46484}" type="sibTrans" cxnId="{99062C35-11FD-48B3-B6CC-285149615D1F}">
      <dgm:prSet/>
      <dgm:spPr/>
      <dgm:t>
        <a:bodyPr/>
        <a:lstStyle/>
        <a:p>
          <a:endParaRPr lang="en-US"/>
        </a:p>
      </dgm:t>
    </dgm:pt>
    <dgm:pt modelId="{FCC58286-7C6D-464C-BB42-4E6FDE44662B}">
      <dgm:prSet custT="1"/>
      <dgm:spPr/>
      <dgm:t>
        <a:bodyPr/>
        <a:lstStyle/>
        <a:p>
          <a:r>
            <a:rPr lang="en-US" sz="1800" dirty="0"/>
            <a:t>December 8</a:t>
          </a:r>
          <a:r>
            <a:rPr lang="en-US" sz="1800" baseline="30000" dirty="0"/>
            <a:t>th</a:t>
          </a:r>
          <a:r>
            <a:rPr lang="en-US" sz="1800" dirty="0"/>
            <a:t>, 1941</a:t>
          </a:r>
          <a:endParaRPr lang="en-US" sz="1600" dirty="0"/>
        </a:p>
      </dgm:t>
    </dgm:pt>
    <dgm:pt modelId="{E45F76AF-B1A8-443B-8F6B-905A507AAB18}" type="parTrans" cxnId="{2765E390-3A42-466A-87AD-20316EA2380C}">
      <dgm:prSet/>
      <dgm:spPr/>
      <dgm:t>
        <a:bodyPr/>
        <a:lstStyle/>
        <a:p>
          <a:endParaRPr lang="en-US"/>
        </a:p>
      </dgm:t>
    </dgm:pt>
    <dgm:pt modelId="{18E5FFEB-DE46-4C1D-8F6E-E65026C954BE}" type="sibTrans" cxnId="{2765E390-3A42-466A-87AD-20316EA2380C}">
      <dgm:prSet/>
      <dgm:spPr/>
      <dgm:t>
        <a:bodyPr/>
        <a:lstStyle/>
        <a:p>
          <a:endParaRPr lang="en-US"/>
        </a:p>
      </dgm:t>
    </dgm:pt>
    <dgm:pt modelId="{96D6E15A-D265-46FD-AE7A-F7931904D8A6}">
      <dgm:prSet custT="1"/>
      <dgm:spPr/>
      <dgm:t>
        <a:bodyPr/>
        <a:lstStyle/>
        <a:p>
          <a:r>
            <a:rPr lang="en-US" sz="2500" dirty="0"/>
            <a:t>President FDR asks Congress to declare war on Japan. </a:t>
          </a:r>
        </a:p>
      </dgm:t>
    </dgm:pt>
    <dgm:pt modelId="{BF131BF4-552C-42B7-A4E4-3DD57EBFE6F7}" type="parTrans" cxnId="{83D85A34-AD39-4141-B7BD-21D8A23B6034}">
      <dgm:prSet/>
      <dgm:spPr/>
      <dgm:t>
        <a:bodyPr/>
        <a:lstStyle/>
        <a:p>
          <a:endParaRPr lang="en-US"/>
        </a:p>
      </dgm:t>
    </dgm:pt>
    <dgm:pt modelId="{AA466C83-112C-4333-B774-F1F265BD5C64}" type="sibTrans" cxnId="{83D85A34-AD39-4141-B7BD-21D8A23B6034}">
      <dgm:prSet/>
      <dgm:spPr/>
      <dgm:t>
        <a:bodyPr/>
        <a:lstStyle/>
        <a:p>
          <a:endParaRPr lang="en-US"/>
        </a:p>
      </dgm:t>
    </dgm:pt>
    <dgm:pt modelId="{E83323FA-D9FE-495D-BB9C-938C055FE7A9}">
      <dgm:prSet/>
      <dgm:spPr/>
      <dgm:t>
        <a:bodyPr/>
        <a:lstStyle/>
        <a:p>
          <a:r>
            <a:rPr lang="en-US" dirty="0"/>
            <a:t>1941</a:t>
          </a:r>
        </a:p>
      </dgm:t>
    </dgm:pt>
    <dgm:pt modelId="{716660A6-7100-457C-907A-A1A0FA5A3F95}" type="parTrans" cxnId="{62F54A26-305E-4B4D-8930-38EBEAD5734E}">
      <dgm:prSet/>
      <dgm:spPr/>
      <dgm:t>
        <a:bodyPr/>
        <a:lstStyle/>
        <a:p>
          <a:endParaRPr lang="en-US"/>
        </a:p>
      </dgm:t>
    </dgm:pt>
    <dgm:pt modelId="{8ECDD9C7-B419-4C83-AC8C-72BBFE97E18C}" type="sibTrans" cxnId="{62F54A26-305E-4B4D-8930-38EBEAD5734E}">
      <dgm:prSet/>
      <dgm:spPr/>
      <dgm:t>
        <a:bodyPr/>
        <a:lstStyle/>
        <a:p>
          <a:endParaRPr lang="en-US"/>
        </a:p>
      </dgm:t>
    </dgm:pt>
    <dgm:pt modelId="{E0D9B9BB-B71B-4094-81F3-C8E99AE698A1}">
      <dgm:prSet custT="1"/>
      <dgm:spPr/>
      <dgm:t>
        <a:bodyPr/>
        <a:lstStyle/>
        <a:p>
          <a:r>
            <a:rPr lang="en-US" sz="2500" dirty="0"/>
            <a:t>The attack left the U.S. Pacific fleet severely wounded, so there was no immediate U.S. retaliation, and Japan advanced. </a:t>
          </a:r>
        </a:p>
      </dgm:t>
    </dgm:pt>
    <dgm:pt modelId="{35482E45-629A-48D5-9B40-64EDAA5503A5}" type="parTrans" cxnId="{83CEAB50-15BC-4899-8835-83936FD24235}">
      <dgm:prSet/>
      <dgm:spPr/>
      <dgm:t>
        <a:bodyPr/>
        <a:lstStyle/>
        <a:p>
          <a:endParaRPr lang="en-US"/>
        </a:p>
      </dgm:t>
    </dgm:pt>
    <dgm:pt modelId="{A8B8903B-04F2-4947-B217-759901A8DC0E}" type="sibTrans" cxnId="{83CEAB50-15BC-4899-8835-83936FD24235}">
      <dgm:prSet/>
      <dgm:spPr/>
      <dgm:t>
        <a:bodyPr/>
        <a:lstStyle/>
        <a:p>
          <a:endParaRPr lang="en-US"/>
        </a:p>
      </dgm:t>
    </dgm:pt>
    <dgm:pt modelId="{F50CB951-182F-4C09-833F-77274651E850}" type="pres">
      <dgm:prSet presAssocID="{319F336B-76B7-431F-9F5E-75CE23B83157}" presName="Name0" presStyleCnt="0">
        <dgm:presLayoutVars>
          <dgm:chMax/>
          <dgm:chPref/>
          <dgm:animLvl val="lvl"/>
        </dgm:presLayoutVars>
      </dgm:prSet>
      <dgm:spPr/>
    </dgm:pt>
    <dgm:pt modelId="{BF7A7FBC-F4EC-4FA7-9ED2-CDBB147A4DFF}" type="pres">
      <dgm:prSet presAssocID="{17CEDC3C-0518-4090-B100-0E26500712EC}" presName="composite" presStyleCnt="0"/>
      <dgm:spPr/>
    </dgm:pt>
    <dgm:pt modelId="{A49ACC75-3BE3-4DEC-B0F5-BB16B12A789B}" type="pres">
      <dgm:prSet presAssocID="{17CEDC3C-0518-4090-B100-0E26500712EC}" presName="Parent1" presStyleLbl="alignNode1" presStyleIdx="0" presStyleCnt="3">
        <dgm:presLayoutVars>
          <dgm:chMax val="1"/>
          <dgm:chPref val="1"/>
          <dgm:bulletEnabled val="1"/>
        </dgm:presLayoutVars>
      </dgm:prSet>
      <dgm:spPr/>
    </dgm:pt>
    <dgm:pt modelId="{3D1EE280-D874-4172-9524-CB36402E077E}" type="pres">
      <dgm:prSet presAssocID="{17CEDC3C-0518-4090-B100-0E26500712EC}" presName="Childtext1" presStyleLbl="revTx" presStyleIdx="0" presStyleCnt="3">
        <dgm:presLayoutVars>
          <dgm:chMax val="0"/>
          <dgm:chPref val="0"/>
          <dgm:bulletEnabled/>
        </dgm:presLayoutVars>
      </dgm:prSet>
      <dgm:spPr/>
    </dgm:pt>
    <dgm:pt modelId="{BC2FA1BC-4D66-422A-9B9B-ED7E6D643B43}" type="pres">
      <dgm:prSet presAssocID="{17CEDC3C-0518-4090-B100-0E26500712EC}" presName="ConnectLine" presStyleLbl="sibTrans1D1" presStyleIdx="0" presStyleCnt="3"/>
      <dgm:spPr>
        <a:noFill/>
        <a:ln w="12700" cap="flat" cmpd="sng" algn="ctr">
          <a:solidFill>
            <a:schemeClr val="accent1">
              <a:hueOff val="0"/>
              <a:satOff val="0"/>
              <a:lumOff val="0"/>
              <a:alphaOff val="0"/>
            </a:schemeClr>
          </a:solidFill>
          <a:prstDash val="dash"/>
          <a:miter lim="800000"/>
        </a:ln>
        <a:effectLst/>
      </dgm:spPr>
    </dgm:pt>
    <dgm:pt modelId="{AF5052EE-BC7F-4C12-A3C7-2E706E9F5258}" type="pres">
      <dgm:prSet presAssocID="{17CEDC3C-0518-4090-B100-0E26500712EC}" presName="ConnectLineEnd" presStyleLbl="node1" presStyleIdx="0" presStyleCnt="3"/>
      <dgm:spPr/>
    </dgm:pt>
    <dgm:pt modelId="{2F976C65-0102-4CF8-84FD-AD752E4F0DDF}" type="pres">
      <dgm:prSet presAssocID="{17CEDC3C-0518-4090-B100-0E26500712EC}" presName="EmptyPane" presStyleCnt="0"/>
      <dgm:spPr/>
    </dgm:pt>
    <dgm:pt modelId="{6C60830C-1BC0-4DB1-A6D1-80EF0F9788EE}" type="pres">
      <dgm:prSet presAssocID="{4A4B8366-1CAF-466D-9C6E-9F3316175D21}" presName="spaceBetweenRectangles" presStyleLbl="fgAcc1" presStyleIdx="0" presStyleCnt="2"/>
      <dgm:spPr/>
    </dgm:pt>
    <dgm:pt modelId="{C6221BA3-EB5E-4A5B-B4A9-839A8721561B}" type="pres">
      <dgm:prSet presAssocID="{FCC58286-7C6D-464C-BB42-4E6FDE44662B}" presName="composite" presStyleCnt="0"/>
      <dgm:spPr/>
    </dgm:pt>
    <dgm:pt modelId="{65F61CEF-2C5A-451A-B9F8-7D928D9EF5D0}" type="pres">
      <dgm:prSet presAssocID="{FCC58286-7C6D-464C-BB42-4E6FDE44662B}" presName="Parent1" presStyleLbl="alignNode1" presStyleIdx="1" presStyleCnt="3">
        <dgm:presLayoutVars>
          <dgm:chMax val="1"/>
          <dgm:chPref val="1"/>
          <dgm:bulletEnabled val="1"/>
        </dgm:presLayoutVars>
      </dgm:prSet>
      <dgm:spPr/>
    </dgm:pt>
    <dgm:pt modelId="{2D473DD1-2318-473E-BBC4-451410B2CE1D}" type="pres">
      <dgm:prSet presAssocID="{FCC58286-7C6D-464C-BB42-4E6FDE44662B}" presName="Childtext1" presStyleLbl="revTx" presStyleIdx="1" presStyleCnt="3">
        <dgm:presLayoutVars>
          <dgm:chMax val="0"/>
          <dgm:chPref val="0"/>
          <dgm:bulletEnabled/>
        </dgm:presLayoutVars>
      </dgm:prSet>
      <dgm:spPr/>
    </dgm:pt>
    <dgm:pt modelId="{A6A73103-C59B-41F0-8B31-4441F8EEBB22}" type="pres">
      <dgm:prSet presAssocID="{FCC58286-7C6D-464C-BB42-4E6FDE44662B}" presName="ConnectLine" presStyleLbl="sibTrans1D1" presStyleIdx="1" presStyleCnt="3"/>
      <dgm:spPr>
        <a:noFill/>
        <a:ln w="12700" cap="flat" cmpd="sng" algn="ctr">
          <a:solidFill>
            <a:schemeClr val="accent1">
              <a:hueOff val="0"/>
              <a:satOff val="0"/>
              <a:lumOff val="0"/>
              <a:alphaOff val="0"/>
            </a:schemeClr>
          </a:solidFill>
          <a:prstDash val="dash"/>
          <a:miter lim="800000"/>
        </a:ln>
        <a:effectLst/>
      </dgm:spPr>
    </dgm:pt>
    <dgm:pt modelId="{E0E2CA58-E017-4B26-A881-0FDEC68898CF}" type="pres">
      <dgm:prSet presAssocID="{FCC58286-7C6D-464C-BB42-4E6FDE44662B}" presName="ConnectLineEnd" presStyleLbl="node1" presStyleIdx="1" presStyleCnt="3"/>
      <dgm:spPr/>
    </dgm:pt>
    <dgm:pt modelId="{EC31DB94-3DCA-4008-81A6-D2AB47C6FBB0}" type="pres">
      <dgm:prSet presAssocID="{FCC58286-7C6D-464C-BB42-4E6FDE44662B}" presName="EmptyPane" presStyleCnt="0"/>
      <dgm:spPr/>
    </dgm:pt>
    <dgm:pt modelId="{EA259865-662E-4259-87AA-D58F5F978C60}" type="pres">
      <dgm:prSet presAssocID="{18E5FFEB-DE46-4C1D-8F6E-E65026C954BE}" presName="spaceBetweenRectangles" presStyleLbl="fgAcc1" presStyleIdx="1" presStyleCnt="2"/>
      <dgm:spPr/>
    </dgm:pt>
    <dgm:pt modelId="{389FF7C6-70DC-4926-81A7-388E21A8A67A}" type="pres">
      <dgm:prSet presAssocID="{E83323FA-D9FE-495D-BB9C-938C055FE7A9}" presName="composite" presStyleCnt="0"/>
      <dgm:spPr/>
    </dgm:pt>
    <dgm:pt modelId="{41C4539A-0685-41FF-B5B9-8D19A73AFAE5}" type="pres">
      <dgm:prSet presAssocID="{E83323FA-D9FE-495D-BB9C-938C055FE7A9}" presName="Parent1" presStyleLbl="alignNode1" presStyleIdx="2" presStyleCnt="3">
        <dgm:presLayoutVars>
          <dgm:chMax val="1"/>
          <dgm:chPref val="1"/>
          <dgm:bulletEnabled val="1"/>
        </dgm:presLayoutVars>
      </dgm:prSet>
      <dgm:spPr/>
    </dgm:pt>
    <dgm:pt modelId="{D44F0506-8AC4-4F85-BD19-22441542B740}" type="pres">
      <dgm:prSet presAssocID="{E83323FA-D9FE-495D-BB9C-938C055FE7A9}" presName="Childtext1" presStyleLbl="revTx" presStyleIdx="2" presStyleCnt="3">
        <dgm:presLayoutVars>
          <dgm:chMax val="0"/>
          <dgm:chPref val="0"/>
          <dgm:bulletEnabled/>
        </dgm:presLayoutVars>
      </dgm:prSet>
      <dgm:spPr/>
    </dgm:pt>
    <dgm:pt modelId="{33BD2C30-FE64-4F31-8CBE-0B6EFE96121A}" type="pres">
      <dgm:prSet presAssocID="{E83323FA-D9FE-495D-BB9C-938C055FE7A9}" presName="ConnectLine" presStyleLbl="sibTrans1D1" presStyleIdx="2" presStyleCnt="3"/>
      <dgm:spPr>
        <a:noFill/>
        <a:ln w="12700" cap="flat" cmpd="sng" algn="ctr">
          <a:solidFill>
            <a:schemeClr val="accent1">
              <a:hueOff val="0"/>
              <a:satOff val="0"/>
              <a:lumOff val="0"/>
              <a:alphaOff val="0"/>
            </a:schemeClr>
          </a:solidFill>
          <a:prstDash val="dash"/>
          <a:miter lim="800000"/>
        </a:ln>
        <a:effectLst/>
      </dgm:spPr>
    </dgm:pt>
    <dgm:pt modelId="{449623A4-8FB6-433E-8296-9C8AB05B39CF}" type="pres">
      <dgm:prSet presAssocID="{E83323FA-D9FE-495D-BB9C-938C055FE7A9}" presName="ConnectLineEnd" presStyleLbl="node1" presStyleIdx="2" presStyleCnt="3"/>
      <dgm:spPr/>
    </dgm:pt>
    <dgm:pt modelId="{09CEEFDD-FEB6-4D65-8EF1-3EB4C56012E3}" type="pres">
      <dgm:prSet presAssocID="{E83323FA-D9FE-495D-BB9C-938C055FE7A9}" presName="EmptyPane" presStyleCnt="0"/>
      <dgm:spPr/>
    </dgm:pt>
  </dgm:ptLst>
  <dgm:cxnLst>
    <dgm:cxn modelId="{D0AF3E1B-A022-48B5-912F-ECBFD6C6ABFE}" type="presOf" srcId="{FCC58286-7C6D-464C-BB42-4E6FDE44662B}" destId="{65F61CEF-2C5A-451A-B9F8-7D928D9EF5D0}" srcOrd="0" destOrd="0" presId="urn:microsoft.com/office/officeart/2016/7/layout/HexagonTimeline"/>
    <dgm:cxn modelId="{62F54A26-305E-4B4D-8930-38EBEAD5734E}" srcId="{319F336B-76B7-431F-9F5E-75CE23B83157}" destId="{E83323FA-D9FE-495D-BB9C-938C055FE7A9}" srcOrd="2" destOrd="0" parTransId="{716660A6-7100-457C-907A-A1A0FA5A3F95}" sibTransId="{8ECDD9C7-B419-4C83-AC8C-72BBFE97E18C}"/>
    <dgm:cxn modelId="{2BA53734-355E-4DD6-99D4-E20B2F1694F8}" type="presOf" srcId="{96D6E15A-D265-46FD-AE7A-F7931904D8A6}" destId="{2D473DD1-2318-473E-BBC4-451410B2CE1D}" srcOrd="0" destOrd="0" presId="urn:microsoft.com/office/officeart/2016/7/layout/HexagonTimeline"/>
    <dgm:cxn modelId="{83D85A34-AD39-4141-B7BD-21D8A23B6034}" srcId="{FCC58286-7C6D-464C-BB42-4E6FDE44662B}" destId="{96D6E15A-D265-46FD-AE7A-F7931904D8A6}" srcOrd="0" destOrd="0" parTransId="{BF131BF4-552C-42B7-A4E4-3DD57EBFE6F7}" sibTransId="{AA466C83-112C-4333-B774-F1F265BD5C64}"/>
    <dgm:cxn modelId="{99062C35-11FD-48B3-B6CC-285149615D1F}" srcId="{17CEDC3C-0518-4090-B100-0E26500712EC}" destId="{98391499-17A2-4801-9F69-81BE473760CD}" srcOrd="0" destOrd="0" parTransId="{95C58DFF-DB28-47BF-BD6A-EC281E8FC2CD}" sibTransId="{5B5CC139-5156-44F9-B835-6B92FEC46484}"/>
    <dgm:cxn modelId="{B3417D35-E4B2-433C-8142-F4400431E9F3}" type="presOf" srcId="{319F336B-76B7-431F-9F5E-75CE23B83157}" destId="{F50CB951-182F-4C09-833F-77274651E850}" srcOrd="0" destOrd="0" presId="urn:microsoft.com/office/officeart/2016/7/layout/HexagonTimeline"/>
    <dgm:cxn modelId="{06755B5E-0EFB-4156-AB4F-432E9E42436B}" type="presOf" srcId="{E0D9B9BB-B71B-4094-81F3-C8E99AE698A1}" destId="{D44F0506-8AC4-4F85-BD19-22441542B740}" srcOrd="0" destOrd="0" presId="urn:microsoft.com/office/officeart/2016/7/layout/HexagonTimeline"/>
    <dgm:cxn modelId="{83CEAB50-15BC-4899-8835-83936FD24235}" srcId="{E83323FA-D9FE-495D-BB9C-938C055FE7A9}" destId="{E0D9B9BB-B71B-4094-81F3-C8E99AE698A1}" srcOrd="0" destOrd="0" parTransId="{35482E45-629A-48D5-9B40-64EDAA5503A5}" sibTransId="{A8B8903B-04F2-4947-B217-759901A8DC0E}"/>
    <dgm:cxn modelId="{EF83927D-8C1E-4F34-9056-A5785311FBAE}" type="presOf" srcId="{17CEDC3C-0518-4090-B100-0E26500712EC}" destId="{A49ACC75-3BE3-4DEC-B0F5-BB16B12A789B}" srcOrd="0" destOrd="0" presId="urn:microsoft.com/office/officeart/2016/7/layout/HexagonTimeline"/>
    <dgm:cxn modelId="{2765E390-3A42-466A-87AD-20316EA2380C}" srcId="{319F336B-76B7-431F-9F5E-75CE23B83157}" destId="{FCC58286-7C6D-464C-BB42-4E6FDE44662B}" srcOrd="1" destOrd="0" parTransId="{E45F76AF-B1A8-443B-8F6B-905A507AAB18}" sibTransId="{18E5FFEB-DE46-4C1D-8F6E-E65026C954BE}"/>
    <dgm:cxn modelId="{2850D5B0-B559-49DD-8075-ADF422BE7BE0}" type="presOf" srcId="{E83323FA-D9FE-495D-BB9C-938C055FE7A9}" destId="{41C4539A-0685-41FF-B5B9-8D19A73AFAE5}" srcOrd="0" destOrd="0" presId="urn:microsoft.com/office/officeart/2016/7/layout/HexagonTimeline"/>
    <dgm:cxn modelId="{F3685BBB-EDCD-434E-B14C-7115142F68A7}" type="presOf" srcId="{98391499-17A2-4801-9F69-81BE473760CD}" destId="{3D1EE280-D874-4172-9524-CB36402E077E}" srcOrd="0" destOrd="0" presId="urn:microsoft.com/office/officeart/2016/7/layout/HexagonTimeline"/>
    <dgm:cxn modelId="{9ACB3AC1-8255-46E0-BE75-4532AEAAAF80}" srcId="{319F336B-76B7-431F-9F5E-75CE23B83157}" destId="{17CEDC3C-0518-4090-B100-0E26500712EC}" srcOrd="0" destOrd="0" parTransId="{B435DE3C-F726-408B-AC6F-DE0EFE9CCD63}" sibTransId="{4A4B8366-1CAF-466D-9C6E-9F3316175D21}"/>
    <dgm:cxn modelId="{DEF1D91B-F6A4-4EEF-AF7C-2332FBCE92E2}" type="presParOf" srcId="{F50CB951-182F-4C09-833F-77274651E850}" destId="{BF7A7FBC-F4EC-4FA7-9ED2-CDBB147A4DFF}" srcOrd="0" destOrd="0" presId="urn:microsoft.com/office/officeart/2016/7/layout/HexagonTimeline"/>
    <dgm:cxn modelId="{C9BA8A65-0F6E-42E2-B1D9-98F600291644}" type="presParOf" srcId="{BF7A7FBC-F4EC-4FA7-9ED2-CDBB147A4DFF}" destId="{A49ACC75-3BE3-4DEC-B0F5-BB16B12A789B}" srcOrd="0" destOrd="0" presId="urn:microsoft.com/office/officeart/2016/7/layout/HexagonTimeline"/>
    <dgm:cxn modelId="{1685AE90-FF17-43C3-BDBE-6428CCF01FE8}" type="presParOf" srcId="{BF7A7FBC-F4EC-4FA7-9ED2-CDBB147A4DFF}" destId="{3D1EE280-D874-4172-9524-CB36402E077E}" srcOrd="1" destOrd="0" presId="urn:microsoft.com/office/officeart/2016/7/layout/HexagonTimeline"/>
    <dgm:cxn modelId="{E064FCA2-1036-4954-AD55-976E0EB2389D}" type="presParOf" srcId="{BF7A7FBC-F4EC-4FA7-9ED2-CDBB147A4DFF}" destId="{BC2FA1BC-4D66-422A-9B9B-ED7E6D643B43}" srcOrd="2" destOrd="0" presId="urn:microsoft.com/office/officeart/2016/7/layout/HexagonTimeline"/>
    <dgm:cxn modelId="{0729671A-0875-476D-B5A1-DF0E98FBBAE4}" type="presParOf" srcId="{BF7A7FBC-F4EC-4FA7-9ED2-CDBB147A4DFF}" destId="{AF5052EE-BC7F-4C12-A3C7-2E706E9F5258}" srcOrd="3" destOrd="0" presId="urn:microsoft.com/office/officeart/2016/7/layout/HexagonTimeline"/>
    <dgm:cxn modelId="{33D6C47F-A522-4CA8-BFA7-7224DE2C0905}" type="presParOf" srcId="{BF7A7FBC-F4EC-4FA7-9ED2-CDBB147A4DFF}" destId="{2F976C65-0102-4CF8-84FD-AD752E4F0DDF}" srcOrd="4" destOrd="0" presId="urn:microsoft.com/office/officeart/2016/7/layout/HexagonTimeline"/>
    <dgm:cxn modelId="{A0B46854-B037-4800-9363-28DE61CEAB1A}" type="presParOf" srcId="{F50CB951-182F-4C09-833F-77274651E850}" destId="{6C60830C-1BC0-4DB1-A6D1-80EF0F9788EE}" srcOrd="1" destOrd="0" presId="urn:microsoft.com/office/officeart/2016/7/layout/HexagonTimeline"/>
    <dgm:cxn modelId="{66F1BECE-48F0-46DD-9581-6B028D9D8FE9}" type="presParOf" srcId="{F50CB951-182F-4C09-833F-77274651E850}" destId="{C6221BA3-EB5E-4A5B-B4A9-839A8721561B}" srcOrd="2" destOrd="0" presId="urn:microsoft.com/office/officeart/2016/7/layout/HexagonTimeline"/>
    <dgm:cxn modelId="{DD72E4BD-F686-4DF7-94A0-9C6939905E91}" type="presParOf" srcId="{C6221BA3-EB5E-4A5B-B4A9-839A8721561B}" destId="{65F61CEF-2C5A-451A-B9F8-7D928D9EF5D0}" srcOrd="0" destOrd="0" presId="urn:microsoft.com/office/officeart/2016/7/layout/HexagonTimeline"/>
    <dgm:cxn modelId="{AB683ECD-D1DC-4B6A-ACAC-AE998357ED94}" type="presParOf" srcId="{C6221BA3-EB5E-4A5B-B4A9-839A8721561B}" destId="{2D473DD1-2318-473E-BBC4-451410B2CE1D}" srcOrd="1" destOrd="0" presId="urn:microsoft.com/office/officeart/2016/7/layout/HexagonTimeline"/>
    <dgm:cxn modelId="{2E999565-FA9C-43AC-9443-86AB8D5D987E}" type="presParOf" srcId="{C6221BA3-EB5E-4A5B-B4A9-839A8721561B}" destId="{A6A73103-C59B-41F0-8B31-4441F8EEBB22}" srcOrd="2" destOrd="0" presId="urn:microsoft.com/office/officeart/2016/7/layout/HexagonTimeline"/>
    <dgm:cxn modelId="{D1372A50-A3FA-4ED7-9B3E-728187CE7BC1}" type="presParOf" srcId="{C6221BA3-EB5E-4A5B-B4A9-839A8721561B}" destId="{E0E2CA58-E017-4B26-A881-0FDEC68898CF}" srcOrd="3" destOrd="0" presId="urn:microsoft.com/office/officeart/2016/7/layout/HexagonTimeline"/>
    <dgm:cxn modelId="{CBB18E03-0513-49C5-984C-B9D18BE6B5AC}" type="presParOf" srcId="{C6221BA3-EB5E-4A5B-B4A9-839A8721561B}" destId="{EC31DB94-3DCA-4008-81A6-D2AB47C6FBB0}" srcOrd="4" destOrd="0" presId="urn:microsoft.com/office/officeart/2016/7/layout/HexagonTimeline"/>
    <dgm:cxn modelId="{E47F041B-1911-48A9-A71E-A5A703AF1382}" type="presParOf" srcId="{F50CB951-182F-4C09-833F-77274651E850}" destId="{EA259865-662E-4259-87AA-D58F5F978C60}" srcOrd="3" destOrd="0" presId="urn:microsoft.com/office/officeart/2016/7/layout/HexagonTimeline"/>
    <dgm:cxn modelId="{2D8777AF-91DD-48A2-B124-AB596A154BFF}" type="presParOf" srcId="{F50CB951-182F-4C09-833F-77274651E850}" destId="{389FF7C6-70DC-4926-81A7-388E21A8A67A}" srcOrd="4" destOrd="0" presId="urn:microsoft.com/office/officeart/2016/7/layout/HexagonTimeline"/>
    <dgm:cxn modelId="{D667FE48-0186-43FC-9248-C15915ABAEB2}" type="presParOf" srcId="{389FF7C6-70DC-4926-81A7-388E21A8A67A}" destId="{41C4539A-0685-41FF-B5B9-8D19A73AFAE5}" srcOrd="0" destOrd="0" presId="urn:microsoft.com/office/officeart/2016/7/layout/HexagonTimeline"/>
    <dgm:cxn modelId="{57E2A560-9C93-4B7D-8DFF-5E08C5A597EF}" type="presParOf" srcId="{389FF7C6-70DC-4926-81A7-388E21A8A67A}" destId="{D44F0506-8AC4-4F85-BD19-22441542B740}" srcOrd="1" destOrd="0" presId="urn:microsoft.com/office/officeart/2016/7/layout/HexagonTimeline"/>
    <dgm:cxn modelId="{A67CDB28-D89F-4751-BF2B-D26E5623F0F9}" type="presParOf" srcId="{389FF7C6-70DC-4926-81A7-388E21A8A67A}" destId="{33BD2C30-FE64-4F31-8CBE-0B6EFE96121A}" srcOrd="2" destOrd="0" presId="urn:microsoft.com/office/officeart/2016/7/layout/HexagonTimeline"/>
    <dgm:cxn modelId="{72663BB5-528A-499B-BACD-1BD7DCE092EE}" type="presParOf" srcId="{389FF7C6-70DC-4926-81A7-388E21A8A67A}" destId="{449623A4-8FB6-433E-8296-9C8AB05B39CF}" srcOrd="3" destOrd="0" presId="urn:microsoft.com/office/officeart/2016/7/layout/HexagonTimeline"/>
    <dgm:cxn modelId="{AC00EA92-9C0F-438E-A013-85AC49D156AC}" type="presParOf" srcId="{389FF7C6-70DC-4926-81A7-388E21A8A67A}" destId="{09CEEFDD-FEB6-4D65-8EF1-3EB4C56012E3}" srcOrd="4" destOrd="0" presId="urn:microsoft.com/office/officeart/2016/7/layout/Hexago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ACC75-3BE3-4DEC-B0F5-BB16B12A789B}">
      <dsp:nvSpPr>
        <dsp:cNvPr id="0" name=""/>
        <dsp:cNvSpPr/>
      </dsp:nvSpPr>
      <dsp:spPr>
        <a:xfrm>
          <a:off x="482107" y="1914588"/>
          <a:ext cx="2453713" cy="522160"/>
        </a:xfrm>
        <a:prstGeom prst="homePlate">
          <a:avLst>
            <a:gd name="adj" fmla="val 4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kern="1200" dirty="0"/>
            <a:t>December 7</a:t>
          </a:r>
          <a:r>
            <a:rPr lang="en-US" sz="1600" kern="1200" baseline="30000" dirty="0"/>
            <a:t>th</a:t>
          </a:r>
          <a:r>
            <a:rPr lang="en-US" sz="1600" kern="1200" dirty="0"/>
            <a:t>, 1941</a:t>
          </a:r>
        </a:p>
      </dsp:txBody>
      <dsp:txXfrm>
        <a:off x="482107" y="1914588"/>
        <a:ext cx="2349281" cy="522160"/>
      </dsp:txXfrm>
    </dsp:sp>
    <dsp:sp modelId="{3D1EE280-D874-4172-9524-CB36402E077E}">
      <dsp:nvSpPr>
        <dsp:cNvPr id="0" name=""/>
        <dsp:cNvSpPr/>
      </dsp:nvSpPr>
      <dsp:spPr>
        <a:xfrm>
          <a:off x="4996" y="0"/>
          <a:ext cx="3407935" cy="1392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2250" rIns="0" bIns="222250" numCol="1" spcCol="1270" anchor="b" anchorCtr="1">
          <a:noAutofit/>
        </a:bodyPr>
        <a:lstStyle/>
        <a:p>
          <a:pPr marL="0" lvl="0" indent="0" algn="ctr" defTabSz="1111250">
            <a:lnSpc>
              <a:spcPct val="90000"/>
            </a:lnSpc>
            <a:spcBef>
              <a:spcPct val="0"/>
            </a:spcBef>
            <a:spcAft>
              <a:spcPct val="35000"/>
            </a:spcAft>
            <a:buNone/>
          </a:pPr>
          <a:r>
            <a:rPr lang="en-US" sz="2500" kern="1200" dirty="0"/>
            <a:t>Japan attacks the U.S. at </a:t>
          </a:r>
        </a:p>
        <a:p>
          <a:pPr marL="0" lvl="0" indent="0" algn="ctr" defTabSz="1111250">
            <a:lnSpc>
              <a:spcPct val="90000"/>
            </a:lnSpc>
            <a:spcBef>
              <a:spcPct val="0"/>
            </a:spcBef>
            <a:spcAft>
              <a:spcPct val="35000"/>
            </a:spcAft>
            <a:buNone/>
          </a:pPr>
          <a:r>
            <a:rPr lang="en-US" sz="2500" kern="1200" dirty="0"/>
            <a:t>Pearl Harbor, Hawaii. </a:t>
          </a:r>
        </a:p>
      </dsp:txBody>
      <dsp:txXfrm>
        <a:off x="4996" y="0"/>
        <a:ext cx="3407935" cy="1392428"/>
      </dsp:txXfrm>
    </dsp:sp>
    <dsp:sp modelId="{6C60830C-1BC0-4DB1-A6D1-80EF0F9788EE}">
      <dsp:nvSpPr>
        <dsp:cNvPr id="0" name=""/>
        <dsp:cNvSpPr/>
      </dsp:nvSpPr>
      <dsp:spPr>
        <a:xfrm>
          <a:off x="2935821" y="2175669"/>
          <a:ext cx="954221" cy="0"/>
        </a:xfrm>
        <a:custGeom>
          <a:avLst/>
          <a:gdLst/>
          <a:ahLst/>
          <a:cxnLst/>
          <a:rect l="0" t="0" r="0" b="0"/>
          <a:pathLst>
            <a:path>
              <a:moveTo>
                <a:pt x="0" y="0"/>
              </a:moveTo>
              <a:lnTo>
                <a:pt x="954221" y="0"/>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C2FA1BC-4D66-422A-9B9B-ED7E6D643B43}">
      <dsp:nvSpPr>
        <dsp:cNvPr id="0" name=""/>
        <dsp:cNvSpPr/>
      </dsp:nvSpPr>
      <dsp:spPr>
        <a:xfrm>
          <a:off x="1708964" y="1479454"/>
          <a:ext cx="0" cy="43513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F5052EE-BC7F-4C12-A3C7-2E706E9F5258}">
      <dsp:nvSpPr>
        <dsp:cNvPr id="0" name=""/>
        <dsp:cNvSpPr/>
      </dsp:nvSpPr>
      <dsp:spPr>
        <a:xfrm>
          <a:off x="1665451" y="1392428"/>
          <a:ext cx="87026" cy="870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5F61CEF-2C5A-451A-B9F8-7D928D9EF5D0}">
      <dsp:nvSpPr>
        <dsp:cNvPr id="0" name=""/>
        <dsp:cNvSpPr/>
      </dsp:nvSpPr>
      <dsp:spPr>
        <a:xfrm>
          <a:off x="3890043" y="1914588"/>
          <a:ext cx="2453713" cy="522160"/>
        </a:xfrm>
        <a:prstGeom prst="hexagon">
          <a:avLst>
            <a:gd name="adj" fmla="val 40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800100">
            <a:lnSpc>
              <a:spcPct val="90000"/>
            </a:lnSpc>
            <a:spcBef>
              <a:spcPct val="0"/>
            </a:spcBef>
            <a:spcAft>
              <a:spcPct val="35000"/>
            </a:spcAft>
            <a:buNone/>
          </a:pPr>
          <a:r>
            <a:rPr lang="en-US" sz="1800" kern="1200" dirty="0"/>
            <a:t>December 8</a:t>
          </a:r>
          <a:r>
            <a:rPr lang="en-US" sz="1800" kern="1200" baseline="30000" dirty="0"/>
            <a:t>th</a:t>
          </a:r>
          <a:r>
            <a:rPr lang="en-US" sz="1800" kern="1200" dirty="0"/>
            <a:t>, 1941</a:t>
          </a:r>
          <a:endParaRPr lang="en-US" sz="1600" kern="1200" dirty="0"/>
        </a:p>
      </dsp:txBody>
      <dsp:txXfrm>
        <a:off x="4164140" y="1972917"/>
        <a:ext cx="1905519" cy="405502"/>
      </dsp:txXfrm>
    </dsp:sp>
    <dsp:sp modelId="{2D473DD1-2318-473E-BBC4-451410B2CE1D}">
      <dsp:nvSpPr>
        <dsp:cNvPr id="0" name=""/>
        <dsp:cNvSpPr/>
      </dsp:nvSpPr>
      <dsp:spPr>
        <a:xfrm>
          <a:off x="3412932" y="2958909"/>
          <a:ext cx="3407935" cy="1392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2250" rIns="0" bIns="222250" numCol="1" spcCol="1270" anchor="t" anchorCtr="1">
          <a:noAutofit/>
        </a:bodyPr>
        <a:lstStyle/>
        <a:p>
          <a:pPr marL="0" lvl="0" indent="0" algn="ctr" defTabSz="1111250">
            <a:lnSpc>
              <a:spcPct val="90000"/>
            </a:lnSpc>
            <a:spcBef>
              <a:spcPct val="0"/>
            </a:spcBef>
            <a:spcAft>
              <a:spcPct val="35000"/>
            </a:spcAft>
            <a:buNone/>
          </a:pPr>
          <a:r>
            <a:rPr lang="en-US" sz="2500" kern="1200" dirty="0"/>
            <a:t>President FDR asks Congress to declare war on Japan. </a:t>
          </a:r>
        </a:p>
      </dsp:txBody>
      <dsp:txXfrm>
        <a:off x="3412932" y="2958909"/>
        <a:ext cx="3407935" cy="1392428"/>
      </dsp:txXfrm>
    </dsp:sp>
    <dsp:sp modelId="{EA259865-662E-4259-87AA-D58F5F978C60}">
      <dsp:nvSpPr>
        <dsp:cNvPr id="0" name=""/>
        <dsp:cNvSpPr/>
      </dsp:nvSpPr>
      <dsp:spPr>
        <a:xfrm>
          <a:off x="6343756" y="2175669"/>
          <a:ext cx="954221" cy="0"/>
        </a:xfrm>
        <a:custGeom>
          <a:avLst/>
          <a:gdLst/>
          <a:ahLst/>
          <a:cxnLst/>
          <a:rect l="0" t="0" r="0" b="0"/>
          <a:pathLst>
            <a:path>
              <a:moveTo>
                <a:pt x="0" y="0"/>
              </a:moveTo>
              <a:lnTo>
                <a:pt x="954221" y="0"/>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6A73103-C59B-41F0-8B31-4441F8EEBB22}">
      <dsp:nvSpPr>
        <dsp:cNvPr id="0" name=""/>
        <dsp:cNvSpPr/>
      </dsp:nvSpPr>
      <dsp:spPr>
        <a:xfrm>
          <a:off x="5116900" y="2436749"/>
          <a:ext cx="0" cy="43513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0E2CA58-E017-4B26-A881-0FDEC68898CF}">
      <dsp:nvSpPr>
        <dsp:cNvPr id="0" name=""/>
        <dsp:cNvSpPr/>
      </dsp:nvSpPr>
      <dsp:spPr>
        <a:xfrm>
          <a:off x="5073386" y="2871883"/>
          <a:ext cx="87026" cy="870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1C4539A-0685-41FF-B5B9-8D19A73AFAE5}">
      <dsp:nvSpPr>
        <dsp:cNvPr id="0" name=""/>
        <dsp:cNvSpPr/>
      </dsp:nvSpPr>
      <dsp:spPr>
        <a:xfrm rot="10800000">
          <a:off x="7297978" y="1914588"/>
          <a:ext cx="2453713" cy="522160"/>
        </a:xfrm>
        <a:prstGeom prst="homePlate">
          <a:avLst>
            <a:gd name="adj" fmla="val 4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755650">
            <a:lnSpc>
              <a:spcPct val="90000"/>
            </a:lnSpc>
            <a:spcBef>
              <a:spcPct val="0"/>
            </a:spcBef>
            <a:spcAft>
              <a:spcPct val="35000"/>
            </a:spcAft>
            <a:buNone/>
          </a:pPr>
          <a:r>
            <a:rPr lang="en-US" sz="1700" kern="1200" dirty="0"/>
            <a:t>1941</a:t>
          </a:r>
        </a:p>
      </dsp:txBody>
      <dsp:txXfrm rot="10800000">
        <a:off x="7402410" y="1914588"/>
        <a:ext cx="2349281" cy="522160"/>
      </dsp:txXfrm>
    </dsp:sp>
    <dsp:sp modelId="{D44F0506-8AC4-4F85-BD19-22441542B740}">
      <dsp:nvSpPr>
        <dsp:cNvPr id="0" name=""/>
        <dsp:cNvSpPr/>
      </dsp:nvSpPr>
      <dsp:spPr>
        <a:xfrm>
          <a:off x="6820867" y="0"/>
          <a:ext cx="3407935" cy="1392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2250" rIns="0" bIns="222250" numCol="1" spcCol="1270" anchor="b" anchorCtr="1">
          <a:noAutofit/>
        </a:bodyPr>
        <a:lstStyle/>
        <a:p>
          <a:pPr marL="0" lvl="0" indent="0" algn="ctr" defTabSz="1111250">
            <a:lnSpc>
              <a:spcPct val="90000"/>
            </a:lnSpc>
            <a:spcBef>
              <a:spcPct val="0"/>
            </a:spcBef>
            <a:spcAft>
              <a:spcPct val="35000"/>
            </a:spcAft>
            <a:buNone/>
          </a:pPr>
          <a:r>
            <a:rPr lang="en-US" sz="2500" kern="1200" dirty="0"/>
            <a:t>The attack left the U.S. Pacific fleet severely wounded, so there was no immediate U.S. retaliation, and Japan advanced. </a:t>
          </a:r>
        </a:p>
      </dsp:txBody>
      <dsp:txXfrm>
        <a:off x="6820867" y="0"/>
        <a:ext cx="3407935" cy="1392428"/>
      </dsp:txXfrm>
    </dsp:sp>
    <dsp:sp modelId="{33BD2C30-FE64-4F31-8CBE-0B6EFE96121A}">
      <dsp:nvSpPr>
        <dsp:cNvPr id="0" name=""/>
        <dsp:cNvSpPr/>
      </dsp:nvSpPr>
      <dsp:spPr>
        <a:xfrm>
          <a:off x="8524835" y="1479454"/>
          <a:ext cx="0" cy="43513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49623A4-8FB6-433E-8296-9C8AB05B39CF}">
      <dsp:nvSpPr>
        <dsp:cNvPr id="0" name=""/>
        <dsp:cNvSpPr/>
      </dsp:nvSpPr>
      <dsp:spPr>
        <a:xfrm>
          <a:off x="8481321" y="1392428"/>
          <a:ext cx="87026" cy="870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6E302-901B-4EC5-8063-F4475DEAA8C8}" type="datetimeFigureOut">
              <a:rPr lang="en-US" smtClean="0"/>
              <a:t>3/7/2020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B3765-1535-41FB-A927-AAD2D1E85382}" type="slidenum">
              <a:rPr lang="en-US" smtClean="0"/>
              <a:t>‹#›</a:t>
            </a:fld>
            <a:endParaRPr lang="en-US" dirty="0"/>
          </a:p>
        </p:txBody>
      </p:sp>
    </p:spTree>
    <p:extLst>
      <p:ext uri="{BB962C8B-B14F-4D97-AF65-F5344CB8AC3E}">
        <p14:creationId xmlns:p14="http://schemas.microsoft.com/office/powerpoint/2010/main" val="317015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CAFE9EF-BFD3-43EA-A868-783EE64D3026}" type="datetime1">
              <a:rPr lang="en-US" smtClean="0"/>
              <a:t>3/7/2020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715DF4-6503-424C-B89D-B31483AF0BFD}" type="datetime1">
              <a:rPr lang="en-US" smtClean="0"/>
              <a:t>3/7/2020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BEE408-CEE3-4069-B613-CB32C19D6587}" type="datetime1">
              <a:rPr lang="en-US" smtClean="0"/>
              <a:t>3/7/2020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4680C5-3949-48B3-AAD0-C6AC4D6634A8}" type="datetime1">
              <a:rPr lang="en-US" smtClean="0"/>
              <a:t>3/7/2020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451F9A-4BC0-4BDC-9C0A-439930D3F628}" type="datetime1">
              <a:rPr lang="en-US" smtClean="0"/>
              <a:t>3/7/2020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C190EB-8738-400A-AFF7-6D1DEC6B76AF}" type="datetime1">
              <a:rPr lang="en-US" smtClean="0"/>
              <a:t>3/7/2020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4A0F0B9-B198-4467-8481-337D4552AC07}" type="datetime1">
              <a:rPr lang="en-US" smtClean="0"/>
              <a:t>3/7/2020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7E8C0-DCD6-4618-824E-E5B47E37F774}" type="datetime1">
              <a:rPr lang="en-US" smtClean="0"/>
              <a:t>3/7/2020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C6133B-A04A-40C7-999B-6B964B69F57E}" type="datetime1">
              <a:rPr lang="en-US" smtClean="0"/>
              <a:t>3/7/2020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66FB9-D28B-49B1-96AA-2DC4A0B82672}" type="datetime1">
              <a:rPr lang="en-US" smtClean="0"/>
              <a:t>3/7/2020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763742-95DB-4727-9E2D-E67133874C57}" type="datetime1">
              <a:rPr lang="en-US" smtClean="0"/>
              <a:t>3/7/2020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F4C757-AC18-4BD4-B58D-C09C7F56266E}" type="datetime1">
              <a:rPr lang="en-US" smtClean="0"/>
              <a:t>3/7/2020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A06CBA-D419-41FA-8B3E-D17E24A5F335}" type="datetime1">
              <a:rPr lang="en-US" smtClean="0"/>
              <a:t>3/7/2020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24B8EF-695A-4D91-86E6-BD3ABF986DC6}" type="datetime1">
              <a:rPr lang="en-US" smtClean="0"/>
              <a:t>3/7/2020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9A1DA-1075-4AB6-9AFC-9045E23C9F15}" type="datetime1">
              <a:rPr lang="en-US" smtClean="0"/>
              <a:t>3/7/2020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423360-0F07-4AD4-AAF8-61579BDE5A02}" type="datetime1">
              <a:rPr lang="en-US" smtClean="0"/>
              <a:t>3/7/2020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35D3E4-AEF6-4C0D-955F-4975ADE12833}" type="datetime1">
              <a:rPr lang="en-US" smtClean="0"/>
              <a:t>3/7/2020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096B060-2D6F-430E-A017-FCCC5AF2AC19}" type="datetime1">
              <a:rPr lang="en-US" smtClean="0"/>
              <a:t>3/7/2020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youtube.com/watch?v=UTYUwt5rV5s" TargetMode="External"/><Relationship Id="rId1" Type="http://schemas.openxmlformats.org/officeDocument/2006/relationships/slideLayout" Target="../slideLayouts/slideLayout14.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TBgxW3H_tsI" TargetMode="External"/><Relationship Id="rId2" Type="http://schemas.openxmlformats.org/officeDocument/2006/relationships/hyperlink" Target="https://www.youtube.com/watch?v=ciFv_ONffdw" TargetMode="Externa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eg"/><Relationship Id="rId7" Type="http://schemas.openxmlformats.org/officeDocument/2006/relationships/image" Target="../media/image27.jp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10" Type="http://schemas.openxmlformats.org/officeDocument/2006/relationships/image" Target="../media/image30.jpg"/><Relationship Id="rId4" Type="http://schemas.openxmlformats.org/officeDocument/2006/relationships/image" Target="../media/image24.jpeg"/><Relationship Id="rId9"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youtube.com/watch?v=cZTioTkHcB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lHa66e8YhLw"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4.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up close image of waves">
            <a:extLst>
              <a:ext uri="{FF2B5EF4-FFF2-40B4-BE49-F238E27FC236}">
                <a16:creationId xmlns:a16="http://schemas.microsoft.com/office/drawing/2014/main" id="{9648A932-5E17-4859-9FE3-70EB96EA5C70}"/>
              </a:ext>
            </a:extLst>
          </p:cNvPr>
          <p:cNvPicPr>
            <a:picLocks noChangeAspect="1"/>
          </p:cNvPicPr>
          <p:nvPr/>
        </p:nvPicPr>
        <p:blipFill rotWithShape="1">
          <a:blip r:embed="rId3">
            <a:alphaModFix amt="41000"/>
          </a:blip>
          <a:srcRect l="9091" t="3462" b="19929"/>
          <a:stretch/>
        </p:blipFill>
        <p:spPr>
          <a:xfrm>
            <a:off x="20" y="1"/>
            <a:ext cx="12191980" cy="6858000"/>
          </a:xfrm>
          <a:prstGeom prst="rect">
            <a:avLst/>
          </a:prstGeom>
        </p:spPr>
      </p:pic>
      <p:sp>
        <p:nvSpPr>
          <p:cNvPr id="3" name="Subtitle 2">
            <a:extLst>
              <a:ext uri="{FF2B5EF4-FFF2-40B4-BE49-F238E27FC236}">
                <a16:creationId xmlns:a16="http://schemas.microsoft.com/office/drawing/2014/main" id="{516A0C15-5BB2-41A2-BD46-E18F635D59B0}"/>
              </a:ext>
            </a:extLst>
          </p:cNvPr>
          <p:cNvSpPr>
            <a:spLocks noGrp="1"/>
          </p:cNvSpPr>
          <p:nvPr>
            <p:ph type="subTitle" idx="1"/>
          </p:nvPr>
        </p:nvSpPr>
        <p:spPr>
          <a:xfrm>
            <a:off x="2209799" y="3694375"/>
            <a:ext cx="9144000" cy="754025"/>
          </a:xfrm>
        </p:spPr>
        <p:txBody>
          <a:bodyPr>
            <a:normAutofit/>
          </a:bodyPr>
          <a:lstStyle/>
          <a:p>
            <a:r>
              <a:rPr lang="en-US" dirty="0"/>
              <a:t>WWII:</a:t>
            </a:r>
          </a:p>
        </p:txBody>
      </p:sp>
      <p:sp>
        <p:nvSpPr>
          <p:cNvPr id="2" name="Title 1">
            <a:extLst>
              <a:ext uri="{FF2B5EF4-FFF2-40B4-BE49-F238E27FC236}">
                <a16:creationId xmlns:a16="http://schemas.microsoft.com/office/drawing/2014/main" id="{AF6636B6-A233-459A-95E5-DFBD46F360BC}"/>
              </a:ext>
            </a:extLst>
          </p:cNvPr>
          <p:cNvSpPr>
            <a:spLocks noGrp="1"/>
          </p:cNvSpPr>
          <p:nvPr>
            <p:ph type="ctrTitle"/>
          </p:nvPr>
        </p:nvSpPr>
        <p:spPr>
          <a:xfrm>
            <a:off x="2209800" y="4464028"/>
            <a:ext cx="9144000" cy="1641490"/>
          </a:xfrm>
        </p:spPr>
        <p:txBody>
          <a:bodyPr>
            <a:normAutofit/>
          </a:bodyPr>
          <a:lstStyle/>
          <a:p>
            <a:r>
              <a:rPr lang="en-US" sz="5000" dirty="0"/>
              <a:t>The Pacific and North African Theaters</a:t>
            </a:r>
          </a:p>
        </p:txBody>
      </p:sp>
    </p:spTree>
    <p:extLst>
      <p:ext uri="{BB962C8B-B14F-4D97-AF65-F5344CB8AC3E}">
        <p14:creationId xmlns:p14="http://schemas.microsoft.com/office/powerpoint/2010/main" val="3549750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A7616-D28B-4AF7-9C8F-0DA197C490DE}"/>
              </a:ext>
            </a:extLst>
          </p:cNvPr>
          <p:cNvSpPr>
            <a:spLocks noGrp="1"/>
          </p:cNvSpPr>
          <p:nvPr>
            <p:ph type="title"/>
          </p:nvPr>
        </p:nvSpPr>
        <p:spPr/>
        <p:txBody>
          <a:bodyPr/>
          <a:lstStyle/>
          <a:p>
            <a:r>
              <a:rPr lang="en-US" dirty="0"/>
              <a:t>Key Battles in the Pacific</a:t>
            </a:r>
          </a:p>
        </p:txBody>
      </p:sp>
      <p:sp>
        <p:nvSpPr>
          <p:cNvPr id="3" name="Text Placeholder 2">
            <a:extLst>
              <a:ext uri="{FF2B5EF4-FFF2-40B4-BE49-F238E27FC236}">
                <a16:creationId xmlns:a16="http://schemas.microsoft.com/office/drawing/2014/main" id="{7657499F-7E3E-48EE-B93E-F93248E13602}"/>
              </a:ext>
            </a:extLst>
          </p:cNvPr>
          <p:cNvSpPr>
            <a:spLocks noGrp="1"/>
          </p:cNvSpPr>
          <p:nvPr>
            <p:ph type="body" idx="1"/>
          </p:nvPr>
        </p:nvSpPr>
        <p:spPr>
          <a:xfrm>
            <a:off x="1070784" y="1427501"/>
            <a:ext cx="5025216" cy="526373"/>
          </a:xfrm>
        </p:spPr>
        <p:txBody>
          <a:bodyPr/>
          <a:lstStyle/>
          <a:p>
            <a:r>
              <a:rPr lang="en-US" dirty="0"/>
              <a:t>Battle of Leyte Gulf</a:t>
            </a:r>
          </a:p>
        </p:txBody>
      </p:sp>
      <p:sp>
        <p:nvSpPr>
          <p:cNvPr id="4" name="Content Placeholder 3">
            <a:extLst>
              <a:ext uri="{FF2B5EF4-FFF2-40B4-BE49-F238E27FC236}">
                <a16:creationId xmlns:a16="http://schemas.microsoft.com/office/drawing/2014/main" id="{E8C79F4F-58A5-4C5C-BD83-5D83300B8330}"/>
              </a:ext>
            </a:extLst>
          </p:cNvPr>
          <p:cNvSpPr>
            <a:spLocks noGrp="1"/>
          </p:cNvSpPr>
          <p:nvPr>
            <p:ph sz="half" idx="2"/>
          </p:nvPr>
        </p:nvSpPr>
        <p:spPr>
          <a:xfrm>
            <a:off x="1070784" y="1970582"/>
            <a:ext cx="5025216" cy="2933545"/>
          </a:xfrm>
        </p:spPr>
        <p:txBody>
          <a:bodyPr>
            <a:noAutofit/>
          </a:bodyPr>
          <a:lstStyle/>
          <a:p>
            <a:pPr marL="0" indent="0">
              <a:buNone/>
            </a:pPr>
            <a:r>
              <a:rPr lang="en-US" sz="1900" dirty="0"/>
              <a:t>Led by- General Douglas MacArthur</a:t>
            </a:r>
          </a:p>
          <a:p>
            <a:pPr marL="0" indent="0">
              <a:buNone/>
            </a:pPr>
            <a:r>
              <a:rPr lang="en-US" sz="1900" dirty="0"/>
              <a:t>Summary-  The mission was to retake the Philippines. It also gave the Allies a base from which to attack the main shipping routes that supplied Japan.</a:t>
            </a:r>
          </a:p>
          <a:p>
            <a:pPr marL="0" indent="0">
              <a:buNone/>
            </a:pPr>
            <a:r>
              <a:rPr lang="en-US" sz="1900" dirty="0"/>
              <a:t>Result- The Allies crippled the Japanese naval fleet and recaptured the Philippines. </a:t>
            </a:r>
          </a:p>
          <a:p>
            <a:pPr marL="0" indent="0">
              <a:buNone/>
            </a:pPr>
            <a:r>
              <a:rPr lang="en-US" sz="1900" dirty="0"/>
              <a:t>General MacArthur-“People of the Philippines: I have returned.”</a:t>
            </a:r>
          </a:p>
        </p:txBody>
      </p:sp>
      <p:sp>
        <p:nvSpPr>
          <p:cNvPr id="5" name="Text Placeholder 4">
            <a:extLst>
              <a:ext uri="{FF2B5EF4-FFF2-40B4-BE49-F238E27FC236}">
                <a16:creationId xmlns:a16="http://schemas.microsoft.com/office/drawing/2014/main" id="{005064BC-0163-49DB-AC08-F1DCB869BE48}"/>
              </a:ext>
            </a:extLst>
          </p:cNvPr>
          <p:cNvSpPr>
            <a:spLocks noGrp="1"/>
          </p:cNvSpPr>
          <p:nvPr>
            <p:ph type="body" sz="quarter" idx="3"/>
          </p:nvPr>
        </p:nvSpPr>
        <p:spPr>
          <a:xfrm>
            <a:off x="6326996" y="1402362"/>
            <a:ext cx="5035548" cy="568220"/>
          </a:xfrm>
        </p:spPr>
        <p:txBody>
          <a:bodyPr/>
          <a:lstStyle/>
          <a:p>
            <a:r>
              <a:rPr lang="en-US" dirty="0"/>
              <a:t>Iwo Jima </a:t>
            </a:r>
          </a:p>
        </p:txBody>
      </p:sp>
      <p:sp>
        <p:nvSpPr>
          <p:cNvPr id="6" name="Content Placeholder 5">
            <a:extLst>
              <a:ext uri="{FF2B5EF4-FFF2-40B4-BE49-F238E27FC236}">
                <a16:creationId xmlns:a16="http://schemas.microsoft.com/office/drawing/2014/main" id="{BAAEDD54-AE66-48E8-A5CB-315758470CCC}"/>
              </a:ext>
            </a:extLst>
          </p:cNvPr>
          <p:cNvSpPr>
            <a:spLocks noGrp="1"/>
          </p:cNvSpPr>
          <p:nvPr>
            <p:ph sz="quarter" idx="4"/>
          </p:nvPr>
        </p:nvSpPr>
        <p:spPr>
          <a:xfrm>
            <a:off x="6326996" y="1987290"/>
            <a:ext cx="5035548" cy="3684588"/>
          </a:xfrm>
        </p:spPr>
        <p:txBody>
          <a:bodyPr>
            <a:normAutofit/>
          </a:bodyPr>
          <a:lstStyle/>
          <a:p>
            <a:endParaRPr lang="en-US"/>
          </a:p>
        </p:txBody>
      </p:sp>
      <p:pic>
        <p:nvPicPr>
          <p:cNvPr id="7170" name="Picture 2" descr="Image result for battle of leyte gulf">
            <a:extLst>
              <a:ext uri="{FF2B5EF4-FFF2-40B4-BE49-F238E27FC236}">
                <a16:creationId xmlns:a16="http://schemas.microsoft.com/office/drawing/2014/main" id="{F19C70AD-0857-4E1F-BD3A-2254CB32EC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164" y="4904127"/>
            <a:ext cx="3957403" cy="1790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45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648EF-6EB3-4EC5-8AAA-AFEAB86E8E86}"/>
              </a:ext>
            </a:extLst>
          </p:cNvPr>
          <p:cNvSpPr>
            <a:spLocks noGrp="1"/>
          </p:cNvSpPr>
          <p:nvPr>
            <p:ph type="title"/>
          </p:nvPr>
        </p:nvSpPr>
        <p:spPr/>
        <p:txBody>
          <a:bodyPr/>
          <a:lstStyle/>
          <a:p>
            <a:r>
              <a:rPr lang="en-US" dirty="0"/>
              <a:t>Key Battles in the Pacific</a:t>
            </a:r>
          </a:p>
        </p:txBody>
      </p:sp>
      <p:sp>
        <p:nvSpPr>
          <p:cNvPr id="3" name="Text Placeholder 2">
            <a:extLst>
              <a:ext uri="{FF2B5EF4-FFF2-40B4-BE49-F238E27FC236}">
                <a16:creationId xmlns:a16="http://schemas.microsoft.com/office/drawing/2014/main" id="{A940CA33-5AFA-4C0D-B5B1-A6812FF81090}"/>
              </a:ext>
            </a:extLst>
          </p:cNvPr>
          <p:cNvSpPr>
            <a:spLocks noGrp="1"/>
          </p:cNvSpPr>
          <p:nvPr>
            <p:ph type="body" idx="1"/>
          </p:nvPr>
        </p:nvSpPr>
        <p:spPr>
          <a:xfrm>
            <a:off x="801468" y="1690688"/>
            <a:ext cx="2946866" cy="376472"/>
          </a:xfrm>
        </p:spPr>
        <p:txBody>
          <a:bodyPr/>
          <a:lstStyle/>
          <a:p>
            <a:r>
              <a:rPr lang="en-US" dirty="0"/>
              <a:t>Battle of Leyte Gulf</a:t>
            </a:r>
          </a:p>
        </p:txBody>
      </p:sp>
      <p:sp>
        <p:nvSpPr>
          <p:cNvPr id="4" name="Text Placeholder 3">
            <a:extLst>
              <a:ext uri="{FF2B5EF4-FFF2-40B4-BE49-F238E27FC236}">
                <a16:creationId xmlns:a16="http://schemas.microsoft.com/office/drawing/2014/main" id="{4BAEA0D4-500B-4E96-86F5-9EC44DD49524}"/>
              </a:ext>
            </a:extLst>
          </p:cNvPr>
          <p:cNvSpPr>
            <a:spLocks noGrp="1"/>
          </p:cNvSpPr>
          <p:nvPr>
            <p:ph type="body" sz="half" idx="15"/>
          </p:nvPr>
        </p:nvSpPr>
        <p:spPr>
          <a:xfrm>
            <a:off x="531485" y="2088397"/>
            <a:ext cx="3734038" cy="2882560"/>
          </a:xfrm>
        </p:spPr>
        <p:txBody>
          <a:bodyPr/>
          <a:lstStyle/>
          <a:p>
            <a:r>
              <a:rPr lang="en-US" sz="1700" dirty="0"/>
              <a:t>Led by- General Douglas MacArthur</a:t>
            </a:r>
          </a:p>
          <a:p>
            <a:r>
              <a:rPr lang="en-US" sz="1700" dirty="0"/>
              <a:t>Summary-  The mission was to retake the Philippines. It also gave the Allies a base from which to attack the main shipping routes that supplied Japan.</a:t>
            </a:r>
          </a:p>
          <a:p>
            <a:r>
              <a:rPr lang="en-US" sz="1700" dirty="0"/>
              <a:t>Result- The Allies crippled the Japanese naval fleet and recaptured the Philippines. </a:t>
            </a:r>
          </a:p>
          <a:p>
            <a:r>
              <a:rPr lang="en-US" sz="1700" dirty="0"/>
              <a:t>General MacArthur-“People of the Philippines: I have returned.”</a:t>
            </a:r>
          </a:p>
          <a:p>
            <a:endParaRPr lang="en-US" dirty="0"/>
          </a:p>
        </p:txBody>
      </p:sp>
      <p:sp>
        <p:nvSpPr>
          <p:cNvPr id="5" name="Text Placeholder 4">
            <a:extLst>
              <a:ext uri="{FF2B5EF4-FFF2-40B4-BE49-F238E27FC236}">
                <a16:creationId xmlns:a16="http://schemas.microsoft.com/office/drawing/2014/main" id="{E0EE6B7D-1141-4C37-9B8C-35A152F90993}"/>
              </a:ext>
            </a:extLst>
          </p:cNvPr>
          <p:cNvSpPr>
            <a:spLocks noGrp="1"/>
          </p:cNvSpPr>
          <p:nvPr>
            <p:ph type="body" sz="quarter" idx="3"/>
          </p:nvPr>
        </p:nvSpPr>
        <p:spPr>
          <a:xfrm>
            <a:off x="4577440" y="1482780"/>
            <a:ext cx="2936241" cy="576262"/>
          </a:xfrm>
        </p:spPr>
        <p:txBody>
          <a:bodyPr/>
          <a:lstStyle/>
          <a:p>
            <a:r>
              <a:rPr lang="en-US" dirty="0"/>
              <a:t>Battle of Iwo Jima</a:t>
            </a:r>
          </a:p>
        </p:txBody>
      </p:sp>
      <p:sp>
        <p:nvSpPr>
          <p:cNvPr id="6" name="Text Placeholder 5">
            <a:extLst>
              <a:ext uri="{FF2B5EF4-FFF2-40B4-BE49-F238E27FC236}">
                <a16:creationId xmlns:a16="http://schemas.microsoft.com/office/drawing/2014/main" id="{437365CB-0953-4264-B5B2-E3226A55BA4F}"/>
              </a:ext>
            </a:extLst>
          </p:cNvPr>
          <p:cNvSpPr>
            <a:spLocks noGrp="1"/>
          </p:cNvSpPr>
          <p:nvPr>
            <p:ph type="body" sz="half" idx="16"/>
          </p:nvPr>
        </p:nvSpPr>
        <p:spPr>
          <a:xfrm>
            <a:off x="4407609" y="2088397"/>
            <a:ext cx="3275902" cy="2910486"/>
          </a:xfrm>
        </p:spPr>
        <p:txBody>
          <a:bodyPr>
            <a:normAutofit fontScale="92500" lnSpcReduction="10000"/>
          </a:bodyPr>
          <a:lstStyle/>
          <a:p>
            <a:r>
              <a:rPr lang="en-US" sz="1700" dirty="0"/>
              <a:t>Summary- The island of Iwo Jima had three airfields that could be useful in  a potential invasion of mainland Japan. American forces invaded the island and the battle lasted for five weeks. </a:t>
            </a:r>
          </a:p>
          <a:p>
            <a:r>
              <a:rPr lang="en-US" sz="1700" dirty="0"/>
              <a:t>Result- In some of the bloodiest fighting of World War II, it’s believed that all but 200 or so of the 21,000 Japanese forces on the island were killed, as were almost 7,000 Marines.</a:t>
            </a:r>
          </a:p>
          <a:p>
            <a:r>
              <a:rPr lang="en-US" sz="1800" dirty="0">
                <a:hlinkClick r:id="rId2"/>
              </a:rPr>
              <a:t>https://www.youtube.com/watch?v=UTYUwt5rV5s</a:t>
            </a:r>
            <a:endParaRPr lang="en-US" sz="1700" dirty="0"/>
          </a:p>
          <a:p>
            <a:endParaRPr lang="en-US" sz="1700" dirty="0"/>
          </a:p>
          <a:p>
            <a:endParaRPr lang="en-US" dirty="0"/>
          </a:p>
        </p:txBody>
      </p:sp>
      <p:sp>
        <p:nvSpPr>
          <p:cNvPr id="7" name="Text Placeholder 6">
            <a:extLst>
              <a:ext uri="{FF2B5EF4-FFF2-40B4-BE49-F238E27FC236}">
                <a16:creationId xmlns:a16="http://schemas.microsoft.com/office/drawing/2014/main" id="{B981CCF4-25DF-4794-A3F4-20F17B928DCA}"/>
              </a:ext>
            </a:extLst>
          </p:cNvPr>
          <p:cNvSpPr>
            <a:spLocks noGrp="1"/>
          </p:cNvSpPr>
          <p:nvPr>
            <p:ph type="body" sz="quarter" idx="13"/>
          </p:nvPr>
        </p:nvSpPr>
        <p:spPr>
          <a:xfrm>
            <a:off x="7967684" y="1490898"/>
            <a:ext cx="2932113" cy="576262"/>
          </a:xfrm>
        </p:spPr>
        <p:txBody>
          <a:bodyPr/>
          <a:lstStyle/>
          <a:p>
            <a:r>
              <a:rPr lang="en-US" dirty="0"/>
              <a:t>Battle of Okinawa</a:t>
            </a:r>
          </a:p>
        </p:txBody>
      </p:sp>
      <p:sp>
        <p:nvSpPr>
          <p:cNvPr id="8" name="Text Placeholder 7">
            <a:extLst>
              <a:ext uri="{FF2B5EF4-FFF2-40B4-BE49-F238E27FC236}">
                <a16:creationId xmlns:a16="http://schemas.microsoft.com/office/drawing/2014/main" id="{27B36B63-ABCE-4E2C-BBD2-9BFD2B6427DB}"/>
              </a:ext>
            </a:extLst>
          </p:cNvPr>
          <p:cNvSpPr>
            <a:spLocks noGrp="1"/>
          </p:cNvSpPr>
          <p:nvPr>
            <p:ph type="body" sz="half" idx="17"/>
          </p:nvPr>
        </p:nvSpPr>
        <p:spPr>
          <a:xfrm>
            <a:off x="7825597" y="2067160"/>
            <a:ext cx="4016633" cy="3589338"/>
          </a:xfrm>
        </p:spPr>
        <p:txBody>
          <a:bodyPr>
            <a:noAutofit/>
          </a:bodyPr>
          <a:lstStyle/>
          <a:p>
            <a:r>
              <a:rPr lang="en-US" dirty="0"/>
              <a:t> It was the largest amphibious landing in the Pacific theater. </a:t>
            </a:r>
          </a:p>
          <a:p>
            <a:r>
              <a:rPr lang="en-US" dirty="0"/>
              <a:t>Summary- The Battle of Okinawa was the last major battle of World War II, and one of the bloodiest. On April 1, 1945—Easter Sunday—the Navy’s Fifth Fleet and more than 180,000 U.S. Army and U.S. Marine Corps troops descended on Okinawa for a final push towards Japan. (Hacksaw Ridge)</a:t>
            </a:r>
          </a:p>
          <a:p>
            <a:r>
              <a:rPr lang="en-US" dirty="0"/>
              <a:t>Most Japanese troops and Okinawa citizens believed Americans took no prisoners and they’d be killed on the spot if captured. As a result, countless took their own lives. (Kamikaze pilots)</a:t>
            </a:r>
          </a:p>
          <a:p>
            <a:r>
              <a:rPr lang="en-US" dirty="0"/>
              <a:t>Summary- U.S. was within striking distance of mainland Japan. </a:t>
            </a:r>
          </a:p>
        </p:txBody>
      </p:sp>
      <p:pic>
        <p:nvPicPr>
          <p:cNvPr id="9" name="Picture 2" descr="Image result for battle of leyte gulf">
            <a:extLst>
              <a:ext uri="{FF2B5EF4-FFF2-40B4-BE49-F238E27FC236}">
                <a16:creationId xmlns:a16="http://schemas.microsoft.com/office/drawing/2014/main" id="{55959D19-9F32-4517-9E7E-119DAFECD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548" y="5195238"/>
            <a:ext cx="3109909" cy="140726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e result for iwo jima">
            <a:extLst>
              <a:ext uri="{FF2B5EF4-FFF2-40B4-BE49-F238E27FC236}">
                <a16:creationId xmlns:a16="http://schemas.microsoft.com/office/drawing/2014/main" id="{F6CC6F90-AF68-4D4B-B0A4-BE984ED100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9362" y="5006716"/>
            <a:ext cx="2890488" cy="171066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okinawa battle">
            <a:extLst>
              <a:ext uri="{FF2B5EF4-FFF2-40B4-BE49-F238E27FC236}">
                <a16:creationId xmlns:a16="http://schemas.microsoft.com/office/drawing/2014/main" id="{33944358-7663-4EF1-A997-90442355F6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9755" y="5195238"/>
            <a:ext cx="3253830" cy="1518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42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2EECE-EE6E-4C41-AA50-9D5D3E0A1541}"/>
              </a:ext>
            </a:extLst>
          </p:cNvPr>
          <p:cNvSpPr>
            <a:spLocks noGrp="1"/>
          </p:cNvSpPr>
          <p:nvPr>
            <p:ph type="title"/>
          </p:nvPr>
        </p:nvSpPr>
        <p:spPr/>
        <p:txBody>
          <a:bodyPr/>
          <a:lstStyle/>
          <a:p>
            <a:pPr algn="ctr"/>
            <a:r>
              <a:rPr lang="en-US" dirty="0"/>
              <a:t>U.S. Strategies in the Pacific</a:t>
            </a:r>
          </a:p>
        </p:txBody>
      </p:sp>
      <p:sp>
        <p:nvSpPr>
          <p:cNvPr id="3" name="Text Placeholder 2">
            <a:extLst>
              <a:ext uri="{FF2B5EF4-FFF2-40B4-BE49-F238E27FC236}">
                <a16:creationId xmlns:a16="http://schemas.microsoft.com/office/drawing/2014/main" id="{B4CE4649-2243-44DE-AF13-761315BB8E09}"/>
              </a:ext>
            </a:extLst>
          </p:cNvPr>
          <p:cNvSpPr>
            <a:spLocks noGrp="1"/>
          </p:cNvSpPr>
          <p:nvPr>
            <p:ph type="body" idx="1"/>
          </p:nvPr>
        </p:nvSpPr>
        <p:spPr>
          <a:xfrm>
            <a:off x="1067206" y="1484710"/>
            <a:ext cx="5025216" cy="411956"/>
          </a:xfrm>
        </p:spPr>
        <p:txBody>
          <a:bodyPr>
            <a:normAutofit fontScale="92500" lnSpcReduction="20000"/>
          </a:bodyPr>
          <a:lstStyle/>
          <a:p>
            <a:r>
              <a:rPr lang="en-US" sz="2800" dirty="0"/>
              <a:t>Navajo Code Talkers </a:t>
            </a:r>
          </a:p>
        </p:txBody>
      </p:sp>
      <p:sp>
        <p:nvSpPr>
          <p:cNvPr id="4" name="Content Placeholder 3">
            <a:extLst>
              <a:ext uri="{FF2B5EF4-FFF2-40B4-BE49-F238E27FC236}">
                <a16:creationId xmlns:a16="http://schemas.microsoft.com/office/drawing/2014/main" id="{D2D8B8D7-8FE9-4A41-B527-A705DD894061}"/>
              </a:ext>
            </a:extLst>
          </p:cNvPr>
          <p:cNvSpPr>
            <a:spLocks noGrp="1"/>
          </p:cNvSpPr>
          <p:nvPr>
            <p:ph sz="half" idx="2"/>
          </p:nvPr>
        </p:nvSpPr>
        <p:spPr>
          <a:xfrm>
            <a:off x="419726" y="1896666"/>
            <a:ext cx="5679854" cy="2671762"/>
          </a:xfrm>
        </p:spPr>
        <p:txBody>
          <a:bodyPr>
            <a:noAutofit/>
          </a:bodyPr>
          <a:lstStyle/>
          <a:p>
            <a:pPr>
              <a:buFontTx/>
              <a:buChar char="-"/>
            </a:pPr>
            <a:r>
              <a:rPr lang="en-US" sz="2000" dirty="0"/>
              <a:t>About 400 Navajo Native Americans served as “code talkers,” relaying coded messages based on the complex Navajo language. Japan’s expert code breakers were never able to crack the Navajo code.</a:t>
            </a:r>
          </a:p>
          <a:p>
            <a:pPr>
              <a:buFontTx/>
              <a:buChar char="-"/>
            </a:pPr>
            <a:r>
              <a:rPr lang="en-US" sz="2000" dirty="0"/>
              <a:t>Navajo was chosen as a code language for World War II because in 1939 only about 30 non-Navajo people in the world could speak it.</a:t>
            </a:r>
          </a:p>
          <a:p>
            <a:pPr>
              <a:buFontTx/>
              <a:buChar char="-"/>
            </a:pPr>
            <a:r>
              <a:rPr lang="en-US" sz="2000" dirty="0">
                <a:hlinkClick r:id="rId2"/>
              </a:rPr>
              <a:t>https://www.youtube.com/watch?v=ciFv_ONffdw</a:t>
            </a:r>
            <a:endParaRPr lang="en-US" sz="2000" dirty="0"/>
          </a:p>
          <a:p>
            <a:pPr marL="0" indent="0">
              <a:buNone/>
            </a:pPr>
            <a:endParaRPr lang="en-US" sz="2000" dirty="0"/>
          </a:p>
        </p:txBody>
      </p:sp>
      <p:sp>
        <p:nvSpPr>
          <p:cNvPr id="5" name="Text Placeholder 4">
            <a:extLst>
              <a:ext uri="{FF2B5EF4-FFF2-40B4-BE49-F238E27FC236}">
                <a16:creationId xmlns:a16="http://schemas.microsoft.com/office/drawing/2014/main" id="{147BD081-5D95-4F93-B42B-03884175B6AB}"/>
              </a:ext>
            </a:extLst>
          </p:cNvPr>
          <p:cNvSpPr>
            <a:spLocks noGrp="1"/>
          </p:cNvSpPr>
          <p:nvPr>
            <p:ph type="body" sz="quarter" idx="3"/>
          </p:nvPr>
        </p:nvSpPr>
        <p:spPr>
          <a:xfrm>
            <a:off x="6319840" y="1466519"/>
            <a:ext cx="5035548" cy="411956"/>
          </a:xfrm>
        </p:spPr>
        <p:txBody>
          <a:bodyPr>
            <a:normAutofit fontScale="92500" lnSpcReduction="20000"/>
          </a:bodyPr>
          <a:lstStyle/>
          <a:p>
            <a:r>
              <a:rPr lang="en-US" sz="2800" dirty="0"/>
              <a:t>Island Hopping Strategy</a:t>
            </a:r>
          </a:p>
        </p:txBody>
      </p:sp>
      <p:sp>
        <p:nvSpPr>
          <p:cNvPr id="6" name="Content Placeholder 5">
            <a:extLst>
              <a:ext uri="{FF2B5EF4-FFF2-40B4-BE49-F238E27FC236}">
                <a16:creationId xmlns:a16="http://schemas.microsoft.com/office/drawing/2014/main" id="{84C6FDAC-78B6-4660-BB87-DA2E9791316E}"/>
              </a:ext>
            </a:extLst>
          </p:cNvPr>
          <p:cNvSpPr>
            <a:spLocks noGrp="1"/>
          </p:cNvSpPr>
          <p:nvPr>
            <p:ph sz="quarter" idx="4"/>
          </p:nvPr>
        </p:nvSpPr>
        <p:spPr>
          <a:xfrm>
            <a:off x="6309506" y="1878475"/>
            <a:ext cx="5462767" cy="3684588"/>
          </a:xfrm>
        </p:spPr>
        <p:txBody>
          <a:bodyPr>
            <a:normAutofit/>
          </a:bodyPr>
          <a:lstStyle/>
          <a:p>
            <a:r>
              <a:rPr lang="en-US" sz="2000" dirty="0"/>
              <a:t>Target islands with weaker defenses and set airfields supplies there. </a:t>
            </a:r>
          </a:p>
          <a:p>
            <a:r>
              <a:rPr lang="en-US" sz="2000" dirty="0"/>
              <a:t>Japanese occupied islands are stranded where they are. </a:t>
            </a:r>
          </a:p>
          <a:p>
            <a:r>
              <a:rPr lang="en-US" sz="2000" dirty="0">
                <a:hlinkClick r:id="rId3"/>
              </a:rPr>
              <a:t>https://www.youtube.com/watch?v=TBgxW3H_tsI</a:t>
            </a:r>
            <a:endParaRPr lang="en-US" sz="2000" dirty="0"/>
          </a:p>
        </p:txBody>
      </p:sp>
      <p:pic>
        <p:nvPicPr>
          <p:cNvPr id="5124" name="Picture 4" descr="Image result for navajo code talkers">
            <a:extLst>
              <a:ext uri="{FF2B5EF4-FFF2-40B4-BE49-F238E27FC236}">
                <a16:creationId xmlns:a16="http://schemas.microsoft.com/office/drawing/2014/main" id="{3441B5CC-15F0-441D-9474-A3B16C040B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8198" y="4774406"/>
            <a:ext cx="3533685" cy="185044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island hopping chester nimitz">
            <a:extLst>
              <a:ext uri="{FF2B5EF4-FFF2-40B4-BE49-F238E27FC236}">
                <a16:creationId xmlns:a16="http://schemas.microsoft.com/office/drawing/2014/main" id="{CF53C249-E01C-4A87-B062-233C4D7E17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6590" y="3615195"/>
            <a:ext cx="5462767" cy="3009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917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chester nimitz">
            <a:extLst>
              <a:ext uri="{FF2B5EF4-FFF2-40B4-BE49-F238E27FC236}">
                <a16:creationId xmlns:a16="http://schemas.microsoft.com/office/drawing/2014/main" id="{FB587FA7-A368-4E63-A89F-8CAC6F5D4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8572" y="243993"/>
            <a:ext cx="1790700" cy="2552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CA9645-2071-469E-B078-24EC8696DC32}"/>
              </a:ext>
            </a:extLst>
          </p:cNvPr>
          <p:cNvSpPr txBox="1"/>
          <p:nvPr/>
        </p:nvSpPr>
        <p:spPr>
          <a:xfrm>
            <a:off x="4430027" y="2796693"/>
            <a:ext cx="1663908" cy="646331"/>
          </a:xfrm>
          <a:prstGeom prst="rect">
            <a:avLst/>
          </a:prstGeom>
          <a:noFill/>
        </p:spPr>
        <p:txBody>
          <a:bodyPr wrap="square" rtlCol="0">
            <a:spAutoFit/>
          </a:bodyPr>
          <a:lstStyle/>
          <a:p>
            <a:pPr algn="ctr"/>
            <a:r>
              <a:rPr lang="en-US" dirty="0"/>
              <a:t>Admiral Chester Nimitz</a:t>
            </a:r>
          </a:p>
        </p:txBody>
      </p:sp>
      <p:pic>
        <p:nvPicPr>
          <p:cNvPr id="9220" name="Picture 4" descr="Image result for general douglas macarthur">
            <a:extLst>
              <a:ext uri="{FF2B5EF4-FFF2-40B4-BE49-F238E27FC236}">
                <a16:creationId xmlns:a16="http://schemas.microsoft.com/office/drawing/2014/main" id="{049FA111-0EB6-46A4-B04C-0928F683F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0044" y="226450"/>
            <a:ext cx="1647825" cy="27717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66C9E01-05F8-4C95-82B3-0405099848AE}"/>
              </a:ext>
            </a:extLst>
          </p:cNvPr>
          <p:cNvSpPr txBox="1"/>
          <p:nvPr/>
        </p:nvSpPr>
        <p:spPr>
          <a:xfrm>
            <a:off x="6119970" y="2941038"/>
            <a:ext cx="2083632" cy="646331"/>
          </a:xfrm>
          <a:prstGeom prst="rect">
            <a:avLst/>
          </a:prstGeom>
          <a:noFill/>
        </p:spPr>
        <p:txBody>
          <a:bodyPr wrap="square" rtlCol="0">
            <a:spAutoFit/>
          </a:bodyPr>
          <a:lstStyle/>
          <a:p>
            <a:pPr algn="ctr"/>
            <a:r>
              <a:rPr lang="en-US" dirty="0"/>
              <a:t>General </a:t>
            </a:r>
          </a:p>
          <a:p>
            <a:pPr algn="ctr"/>
            <a:r>
              <a:rPr lang="en-US" dirty="0"/>
              <a:t>Douglas MacArthur</a:t>
            </a:r>
          </a:p>
        </p:txBody>
      </p:sp>
      <p:pic>
        <p:nvPicPr>
          <p:cNvPr id="9222" name="Picture 6" descr="Image result for general dwight d. eisenhower">
            <a:extLst>
              <a:ext uri="{FF2B5EF4-FFF2-40B4-BE49-F238E27FC236}">
                <a16:creationId xmlns:a16="http://schemas.microsoft.com/office/drawing/2014/main" id="{FF956EA4-6E52-43A4-9383-7549EC891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3602" y="243993"/>
            <a:ext cx="3576895" cy="20030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4846EA0-DCED-4DC3-AE75-9D70AAB22D30}"/>
              </a:ext>
            </a:extLst>
          </p:cNvPr>
          <p:cNvSpPr txBox="1"/>
          <p:nvPr/>
        </p:nvSpPr>
        <p:spPr>
          <a:xfrm>
            <a:off x="8063904" y="2247054"/>
            <a:ext cx="3576895" cy="369332"/>
          </a:xfrm>
          <a:prstGeom prst="rect">
            <a:avLst/>
          </a:prstGeom>
          <a:noFill/>
        </p:spPr>
        <p:txBody>
          <a:bodyPr wrap="square" rtlCol="0">
            <a:spAutoFit/>
          </a:bodyPr>
          <a:lstStyle/>
          <a:p>
            <a:pPr algn="ctr"/>
            <a:r>
              <a:rPr lang="en-US" dirty="0"/>
              <a:t>General Dwight D. Eisenhower </a:t>
            </a:r>
          </a:p>
        </p:txBody>
      </p:sp>
      <p:pic>
        <p:nvPicPr>
          <p:cNvPr id="6" name="Picture 5" descr="A picture containing old, sitting, table, dirty&#10;&#10;Description automatically generated">
            <a:extLst>
              <a:ext uri="{FF2B5EF4-FFF2-40B4-BE49-F238E27FC236}">
                <a16:creationId xmlns:a16="http://schemas.microsoft.com/office/drawing/2014/main" id="{DDB2CAC1-7B9C-4012-9515-14E854F16ED7}"/>
              </a:ext>
            </a:extLst>
          </p:cNvPr>
          <p:cNvPicPr>
            <a:picLocks noChangeAspect="1"/>
          </p:cNvPicPr>
          <p:nvPr/>
        </p:nvPicPr>
        <p:blipFill>
          <a:blip r:embed="rId5"/>
          <a:stretch>
            <a:fillRect/>
          </a:stretch>
        </p:blipFill>
        <p:spPr>
          <a:xfrm rot="5400000">
            <a:off x="9253303" y="3954593"/>
            <a:ext cx="3095469" cy="2321602"/>
          </a:xfrm>
          <a:prstGeom prst="rect">
            <a:avLst/>
          </a:prstGeom>
        </p:spPr>
      </p:pic>
      <p:pic>
        <p:nvPicPr>
          <p:cNvPr id="8" name="Picture 7" descr="A picture containing fire, dark, sitting, light&#10;&#10;Description automatically generated">
            <a:extLst>
              <a:ext uri="{FF2B5EF4-FFF2-40B4-BE49-F238E27FC236}">
                <a16:creationId xmlns:a16="http://schemas.microsoft.com/office/drawing/2014/main" id="{F504D3B9-4456-48C1-94E6-724E4077158F}"/>
              </a:ext>
            </a:extLst>
          </p:cNvPr>
          <p:cNvPicPr>
            <a:picLocks noChangeAspect="1"/>
          </p:cNvPicPr>
          <p:nvPr/>
        </p:nvPicPr>
        <p:blipFill>
          <a:blip r:embed="rId6"/>
          <a:stretch>
            <a:fillRect/>
          </a:stretch>
        </p:blipFill>
        <p:spPr>
          <a:xfrm rot="5400000">
            <a:off x="6861915" y="3954592"/>
            <a:ext cx="3095471" cy="2321603"/>
          </a:xfrm>
          <a:prstGeom prst="rect">
            <a:avLst/>
          </a:prstGeom>
        </p:spPr>
      </p:pic>
      <p:pic>
        <p:nvPicPr>
          <p:cNvPr id="10" name="Picture 9" descr="A close up of a plant&#10;&#10;Description automatically generated">
            <a:extLst>
              <a:ext uri="{FF2B5EF4-FFF2-40B4-BE49-F238E27FC236}">
                <a16:creationId xmlns:a16="http://schemas.microsoft.com/office/drawing/2014/main" id="{02C02506-1A80-4AA7-80CA-56B1D8831851}"/>
              </a:ext>
            </a:extLst>
          </p:cNvPr>
          <p:cNvPicPr>
            <a:picLocks noChangeAspect="1"/>
          </p:cNvPicPr>
          <p:nvPr/>
        </p:nvPicPr>
        <p:blipFill>
          <a:blip r:embed="rId7"/>
          <a:stretch>
            <a:fillRect/>
          </a:stretch>
        </p:blipFill>
        <p:spPr>
          <a:xfrm rot="5400000">
            <a:off x="4505420" y="3954592"/>
            <a:ext cx="3095471" cy="2321603"/>
          </a:xfrm>
          <a:prstGeom prst="rect">
            <a:avLst/>
          </a:prstGeom>
        </p:spPr>
      </p:pic>
      <p:pic>
        <p:nvPicPr>
          <p:cNvPr id="12" name="Picture 11" descr="A picture containing sitting, old, holding, man&#10;&#10;Description automatically generated">
            <a:extLst>
              <a:ext uri="{FF2B5EF4-FFF2-40B4-BE49-F238E27FC236}">
                <a16:creationId xmlns:a16="http://schemas.microsoft.com/office/drawing/2014/main" id="{4E5F531F-E43A-4F20-9E41-787A353BBEA4}"/>
              </a:ext>
            </a:extLst>
          </p:cNvPr>
          <p:cNvPicPr>
            <a:picLocks noChangeAspect="1"/>
          </p:cNvPicPr>
          <p:nvPr/>
        </p:nvPicPr>
        <p:blipFill>
          <a:blip r:embed="rId8"/>
          <a:stretch>
            <a:fillRect/>
          </a:stretch>
        </p:blipFill>
        <p:spPr>
          <a:xfrm rot="5400000">
            <a:off x="2226074" y="4066634"/>
            <a:ext cx="3095471" cy="2097519"/>
          </a:xfrm>
          <a:prstGeom prst="rect">
            <a:avLst/>
          </a:prstGeom>
        </p:spPr>
      </p:pic>
      <p:pic>
        <p:nvPicPr>
          <p:cNvPr id="14" name="Picture 13" descr="A picture containing indoor, sitting, yellow, man&#10;&#10;Description automatically generated">
            <a:extLst>
              <a:ext uri="{FF2B5EF4-FFF2-40B4-BE49-F238E27FC236}">
                <a16:creationId xmlns:a16="http://schemas.microsoft.com/office/drawing/2014/main" id="{A59687D7-783B-4A98-8693-D3F6338CC51D}"/>
              </a:ext>
            </a:extLst>
          </p:cNvPr>
          <p:cNvPicPr>
            <a:picLocks noChangeAspect="1"/>
          </p:cNvPicPr>
          <p:nvPr/>
        </p:nvPicPr>
        <p:blipFill>
          <a:blip r:embed="rId9"/>
          <a:stretch>
            <a:fillRect/>
          </a:stretch>
        </p:blipFill>
        <p:spPr>
          <a:xfrm rot="5400000">
            <a:off x="-17852" y="4056488"/>
            <a:ext cx="3075759" cy="2137522"/>
          </a:xfrm>
          <a:prstGeom prst="rect">
            <a:avLst/>
          </a:prstGeom>
        </p:spPr>
      </p:pic>
      <p:pic>
        <p:nvPicPr>
          <p:cNvPr id="16" name="Picture 15" descr="A close up of a sign&#10;&#10;Description automatically generated">
            <a:extLst>
              <a:ext uri="{FF2B5EF4-FFF2-40B4-BE49-F238E27FC236}">
                <a16:creationId xmlns:a16="http://schemas.microsoft.com/office/drawing/2014/main" id="{881FC9F5-D3F1-43A5-9D11-6A3DB6FBA55C}"/>
              </a:ext>
            </a:extLst>
          </p:cNvPr>
          <p:cNvPicPr>
            <a:picLocks noChangeAspect="1"/>
          </p:cNvPicPr>
          <p:nvPr/>
        </p:nvPicPr>
        <p:blipFill>
          <a:blip r:embed="rId10"/>
          <a:stretch>
            <a:fillRect/>
          </a:stretch>
        </p:blipFill>
        <p:spPr>
          <a:xfrm rot="5400000">
            <a:off x="772150" y="-26076"/>
            <a:ext cx="3234129" cy="3676028"/>
          </a:xfrm>
          <a:prstGeom prst="rect">
            <a:avLst/>
          </a:prstGeom>
        </p:spPr>
      </p:pic>
    </p:spTree>
    <p:extLst>
      <p:ext uri="{BB962C8B-B14F-4D97-AF65-F5344CB8AC3E}">
        <p14:creationId xmlns:p14="http://schemas.microsoft.com/office/powerpoint/2010/main" val="2367623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up close image of waves">
            <a:extLst>
              <a:ext uri="{FF2B5EF4-FFF2-40B4-BE49-F238E27FC236}">
                <a16:creationId xmlns:a16="http://schemas.microsoft.com/office/drawing/2014/main" id="{9648A932-5E17-4859-9FE3-70EB96EA5C70}"/>
              </a:ext>
            </a:extLst>
          </p:cNvPr>
          <p:cNvPicPr>
            <a:picLocks noChangeAspect="1"/>
          </p:cNvPicPr>
          <p:nvPr/>
        </p:nvPicPr>
        <p:blipFill rotWithShape="1">
          <a:blip r:embed="rId3">
            <a:alphaModFix amt="41000"/>
          </a:blip>
          <a:srcRect l="9091" t="3462" b="19929"/>
          <a:stretch/>
        </p:blipFill>
        <p:spPr>
          <a:xfrm>
            <a:off x="20" y="1"/>
            <a:ext cx="12191980" cy="6858000"/>
          </a:xfrm>
          <a:prstGeom prst="rect">
            <a:avLst/>
          </a:prstGeom>
        </p:spPr>
      </p:pic>
      <p:sp>
        <p:nvSpPr>
          <p:cNvPr id="3" name="Subtitle 2">
            <a:extLst>
              <a:ext uri="{FF2B5EF4-FFF2-40B4-BE49-F238E27FC236}">
                <a16:creationId xmlns:a16="http://schemas.microsoft.com/office/drawing/2014/main" id="{516A0C15-5BB2-41A2-BD46-E18F635D59B0}"/>
              </a:ext>
            </a:extLst>
          </p:cNvPr>
          <p:cNvSpPr>
            <a:spLocks noGrp="1"/>
          </p:cNvSpPr>
          <p:nvPr>
            <p:ph type="subTitle" idx="1"/>
          </p:nvPr>
        </p:nvSpPr>
        <p:spPr>
          <a:xfrm>
            <a:off x="1670153" y="546440"/>
            <a:ext cx="9144000" cy="754025"/>
          </a:xfrm>
        </p:spPr>
        <p:txBody>
          <a:bodyPr>
            <a:noAutofit/>
          </a:bodyPr>
          <a:lstStyle/>
          <a:p>
            <a:pPr algn="l"/>
            <a:r>
              <a:rPr lang="en-US" sz="5000" dirty="0"/>
              <a:t>Let’s Review!</a:t>
            </a:r>
          </a:p>
        </p:txBody>
      </p:sp>
      <p:sp>
        <p:nvSpPr>
          <p:cNvPr id="2" name="Title 1">
            <a:extLst>
              <a:ext uri="{FF2B5EF4-FFF2-40B4-BE49-F238E27FC236}">
                <a16:creationId xmlns:a16="http://schemas.microsoft.com/office/drawing/2014/main" id="{AF6636B6-A233-459A-95E5-DFBD46F360BC}"/>
              </a:ext>
            </a:extLst>
          </p:cNvPr>
          <p:cNvSpPr>
            <a:spLocks noGrp="1"/>
          </p:cNvSpPr>
          <p:nvPr>
            <p:ph type="ctrTitle"/>
          </p:nvPr>
        </p:nvSpPr>
        <p:spPr>
          <a:xfrm>
            <a:off x="464695" y="1616998"/>
            <a:ext cx="10942820" cy="4694562"/>
          </a:xfrm>
        </p:spPr>
        <p:txBody>
          <a:bodyPr>
            <a:normAutofit/>
          </a:bodyPr>
          <a:lstStyle/>
          <a:p>
            <a:pPr algn="l"/>
            <a:r>
              <a:rPr lang="en-US" sz="4000" dirty="0"/>
              <a:t>-WWII fought on 3 fronts: Europe, North Africa, and the Pacific</a:t>
            </a:r>
            <a:br>
              <a:rPr lang="en-US" sz="4000" dirty="0"/>
            </a:br>
            <a:br>
              <a:rPr lang="en-US" sz="4000" dirty="0"/>
            </a:br>
            <a:r>
              <a:rPr lang="en-US" sz="4000" dirty="0"/>
              <a:t>-War in Europe was made the 1</a:t>
            </a:r>
            <a:r>
              <a:rPr lang="en-US" sz="4000" baseline="30000" dirty="0"/>
              <a:t>st</a:t>
            </a:r>
            <a:r>
              <a:rPr lang="en-US" sz="4000" dirty="0"/>
              <a:t> priority by the Allied leaders.</a:t>
            </a:r>
            <a:br>
              <a:rPr lang="en-US" sz="4000" dirty="0"/>
            </a:br>
            <a:br>
              <a:rPr lang="en-US" sz="4000" dirty="0"/>
            </a:br>
            <a:r>
              <a:rPr lang="en-US" sz="4000" dirty="0"/>
              <a:t>- The Battle of Stalingrad and D-Day advance start to give Allied</a:t>
            </a:r>
            <a:br>
              <a:rPr lang="en-US" sz="4000" dirty="0"/>
            </a:br>
            <a:r>
              <a:rPr lang="en-US" sz="4000" dirty="0"/>
              <a:t>forced the advantage in Europe. </a:t>
            </a:r>
          </a:p>
        </p:txBody>
      </p:sp>
    </p:spTree>
    <p:extLst>
      <p:ext uri="{BB962C8B-B14F-4D97-AF65-F5344CB8AC3E}">
        <p14:creationId xmlns:p14="http://schemas.microsoft.com/office/powerpoint/2010/main" val="1764267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3">
            <a:alphaModFix amt="25000"/>
          </a:blip>
          <a:srcRect b="15730"/>
          <a:stretch/>
        </p:blipFill>
        <p:spPr>
          <a:xfrm>
            <a:off x="20" y="1"/>
            <a:ext cx="12191980" cy="6858000"/>
          </a:xfrm>
          <a:prstGeom prst="rect">
            <a:avLst/>
          </a:prstGeom>
        </p:spPr>
      </p:pic>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838200" y="365125"/>
            <a:ext cx="10515600" cy="1325563"/>
          </a:xfrm>
        </p:spPr>
        <p:txBody>
          <a:bodyPr>
            <a:normAutofit/>
          </a:bodyPr>
          <a:lstStyle/>
          <a:p>
            <a:r>
              <a:rPr lang="en-US" dirty="0"/>
              <a:t>Let’s Review!</a:t>
            </a:r>
          </a:p>
        </p:txBody>
      </p:sp>
      <p:graphicFrame>
        <p:nvGraphicFramePr>
          <p:cNvPr id="9" name="Content Placeholder 4" descr="hexagon timeline SmartArt&#10;">
            <a:extLst>
              <a:ext uri="{FF2B5EF4-FFF2-40B4-BE49-F238E27FC236}">
                <a16:creationId xmlns:a16="http://schemas.microsoft.com/office/drawing/2014/main" id="{CDAA796B-5E0C-4784-AC0C-18E4FB5F19E6}"/>
              </a:ext>
            </a:extLst>
          </p:cNvPr>
          <p:cNvGraphicFramePr>
            <a:graphicFrameLocks noGrp="1"/>
          </p:cNvGraphicFramePr>
          <p:nvPr>
            <p:ph idx="1"/>
            <p:extLst>
              <p:ext uri="{D42A27DB-BD31-4B8C-83A1-F6EECF244321}">
                <p14:modId xmlns:p14="http://schemas.microsoft.com/office/powerpoint/2010/main" val="980461987"/>
              </p:ext>
            </p:extLst>
          </p:nvPr>
        </p:nvGraphicFramePr>
        <p:xfrm>
          <a:off x="1120000" y="1825625"/>
          <a:ext cx="102338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92957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ABA8-0AC1-40C1-AF51-4D0878D6C97A}"/>
              </a:ext>
            </a:extLst>
          </p:cNvPr>
          <p:cNvSpPr>
            <a:spLocks noGrp="1"/>
          </p:cNvSpPr>
          <p:nvPr>
            <p:ph type="title"/>
          </p:nvPr>
        </p:nvSpPr>
        <p:spPr>
          <a:xfrm>
            <a:off x="838200" y="365125"/>
            <a:ext cx="10515600" cy="1325563"/>
          </a:xfrm>
        </p:spPr>
        <p:txBody>
          <a:bodyPr>
            <a:normAutofit/>
          </a:bodyPr>
          <a:lstStyle/>
          <a:p>
            <a:r>
              <a:rPr lang="en-US" dirty="0"/>
              <a:t>Internment Camps </a:t>
            </a:r>
          </a:p>
        </p:txBody>
      </p:sp>
      <p:sp>
        <p:nvSpPr>
          <p:cNvPr id="71" name="Rounded Rectangle 17">
            <a:extLst>
              <a:ext uri="{FF2B5EF4-FFF2-40B4-BE49-F238E27FC236}">
                <a16:creationId xmlns:a16="http://schemas.microsoft.com/office/drawing/2014/main" id="{15045B1D-AED4-407C-BC82-BF20E4E4F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Image result for japanese internment camps">
            <a:extLst>
              <a:ext uri="{FF2B5EF4-FFF2-40B4-BE49-F238E27FC236}">
                <a16:creationId xmlns:a16="http://schemas.microsoft.com/office/drawing/2014/main" id="{79C988B8-A19C-4CD9-965F-B215AC1AA4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66"/>
          <a:stretch/>
        </p:blipFill>
        <p:spPr bwMode="auto">
          <a:xfrm>
            <a:off x="1131172" y="2268111"/>
            <a:ext cx="4187222" cy="325605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997854A-4643-43EA-8F6D-AE83ECE7FB27}"/>
              </a:ext>
            </a:extLst>
          </p:cNvPr>
          <p:cNvSpPr>
            <a:spLocks noGrp="1"/>
          </p:cNvSpPr>
          <p:nvPr>
            <p:ph idx="1"/>
          </p:nvPr>
        </p:nvSpPr>
        <p:spPr>
          <a:xfrm>
            <a:off x="6096000" y="1948069"/>
            <a:ext cx="5257799" cy="4228893"/>
          </a:xfrm>
        </p:spPr>
        <p:txBody>
          <a:bodyPr>
            <a:normAutofit/>
          </a:bodyPr>
          <a:lstStyle/>
          <a:p>
            <a:r>
              <a:rPr lang="en-US" sz="2000"/>
              <a:t>After Pearl Harbor, U.S. citizens feared Japanese Americans. </a:t>
            </a:r>
          </a:p>
          <a:p>
            <a:r>
              <a:rPr lang="en-US" sz="2000"/>
              <a:t>They believed they were spies and had unsubstantiated suspicions. </a:t>
            </a:r>
          </a:p>
          <a:p>
            <a:r>
              <a:rPr lang="en-US" sz="2000"/>
              <a:t>President FDR issued Executive Order 9066, which began the process of internment. </a:t>
            </a:r>
          </a:p>
          <a:p>
            <a:r>
              <a:rPr lang="en-US" sz="2000"/>
              <a:t>About 115,000 Japanese Americans were evacuated from their homes and held in  internment camps. Some Americans of German and Italian ancestry were also held in internment camps during the war.</a:t>
            </a:r>
          </a:p>
          <a:p>
            <a:r>
              <a:rPr lang="en-US" sz="2000">
                <a:hlinkClick r:id="rId4"/>
              </a:rPr>
              <a:t>https://www.youtube.com/watch?v=cZTioTkHcB0</a:t>
            </a:r>
            <a:endParaRPr lang="en-US" sz="2000"/>
          </a:p>
        </p:txBody>
      </p:sp>
    </p:spTree>
    <p:extLst>
      <p:ext uri="{BB962C8B-B14F-4D97-AF65-F5344CB8AC3E}">
        <p14:creationId xmlns:p14="http://schemas.microsoft.com/office/powerpoint/2010/main" val="2997934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4702628" y="365125"/>
            <a:ext cx="6651171" cy="1325563"/>
          </a:xfrm>
        </p:spPr>
        <p:txBody>
          <a:bodyPr>
            <a:normAutofit/>
          </a:bodyPr>
          <a:lstStyle/>
          <a:p>
            <a:r>
              <a:rPr lang="en-US" sz="4200" dirty="0"/>
              <a:t>Attack on German Forces in</a:t>
            </a:r>
            <a:br>
              <a:rPr lang="en-US" sz="4200" dirty="0"/>
            </a:br>
            <a:r>
              <a:rPr lang="en-US" sz="4200" dirty="0"/>
              <a:t> North Africa</a:t>
            </a:r>
          </a:p>
        </p:txBody>
      </p:sp>
      <p:sp>
        <p:nvSpPr>
          <p:cNvPr id="5" name="Content Placeholder 4">
            <a:extLst>
              <a:ext uri="{FF2B5EF4-FFF2-40B4-BE49-F238E27FC236}">
                <a16:creationId xmlns:a16="http://schemas.microsoft.com/office/drawing/2014/main" id="{9E9AC663-F0BC-412D-B276-DB810CE8EC70}"/>
              </a:ext>
            </a:extLst>
          </p:cNvPr>
          <p:cNvSpPr>
            <a:spLocks noGrp="1"/>
          </p:cNvSpPr>
          <p:nvPr>
            <p:ph idx="1"/>
          </p:nvPr>
        </p:nvSpPr>
        <p:spPr>
          <a:xfrm>
            <a:off x="4983480" y="1825625"/>
            <a:ext cx="6487886" cy="4351338"/>
          </a:xfrm>
        </p:spPr>
        <p:txBody>
          <a:bodyPr>
            <a:normAutofit/>
          </a:bodyPr>
          <a:lstStyle/>
          <a:p>
            <a:r>
              <a:rPr lang="en-US" dirty="0"/>
              <a:t>In addition to key battles in Europe, Allied forces wanted to attack the German forces in North Africa. </a:t>
            </a:r>
          </a:p>
          <a:p>
            <a:r>
              <a:rPr lang="en-US" dirty="0"/>
              <a:t>Major obstacle- German U-boats</a:t>
            </a:r>
          </a:p>
          <a:p>
            <a:r>
              <a:rPr lang="en-US" dirty="0"/>
              <a:t>Allies used new technology of sonar. This helped them find and destroy U-boats in the water. </a:t>
            </a:r>
          </a:p>
          <a:p>
            <a:r>
              <a:rPr lang="en-US" dirty="0"/>
              <a:t>Allied planes used sonar to drop bombs on important German targets- factories, railroads, etc. </a:t>
            </a:r>
          </a:p>
          <a:p>
            <a:endParaRPr lang="en-US" dirty="0"/>
          </a:p>
          <a:p>
            <a:endParaRPr lang="en-US" dirty="0"/>
          </a:p>
        </p:txBody>
      </p:sp>
      <p:pic>
        <p:nvPicPr>
          <p:cNvPr id="1030" name="Picture 6" descr="Image result for sonar technology wwii">
            <a:extLst>
              <a:ext uri="{FF2B5EF4-FFF2-40B4-BE49-F238E27FC236}">
                <a16:creationId xmlns:a16="http://schemas.microsoft.com/office/drawing/2014/main" id="{813DEDDE-72A5-449E-A521-CEDEDBB919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39" r="5040"/>
          <a:stretch/>
        </p:blipFill>
        <p:spPr bwMode="auto">
          <a:xfrm>
            <a:off x="20" y="10"/>
            <a:ext cx="43433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031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574037BF-C8E4-421B-B3FB-D9062C168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C06A935-D416-4085-A8DA-9E24EC9D9251}"/>
              </a:ext>
            </a:extLst>
          </p:cNvPr>
          <p:cNvSpPr>
            <a:spLocks noGrp="1"/>
          </p:cNvSpPr>
          <p:nvPr>
            <p:ph idx="1"/>
          </p:nvPr>
        </p:nvSpPr>
        <p:spPr>
          <a:xfrm>
            <a:off x="838202" y="993913"/>
            <a:ext cx="3478160" cy="5379454"/>
          </a:xfrm>
        </p:spPr>
        <p:txBody>
          <a:bodyPr>
            <a:normAutofit fontScale="92500"/>
          </a:bodyPr>
          <a:lstStyle/>
          <a:p>
            <a:r>
              <a:rPr lang="en-US" sz="2500" dirty="0"/>
              <a:t>The Suez Canal, a crucial supply route in Egypt was a main objective. </a:t>
            </a:r>
          </a:p>
          <a:p>
            <a:pPr marL="0" indent="0">
              <a:buNone/>
            </a:pPr>
            <a:endParaRPr lang="en-US" sz="2500" dirty="0"/>
          </a:p>
          <a:p>
            <a:r>
              <a:rPr lang="en-US" sz="2500" dirty="0"/>
              <a:t> British  &amp; U.S. Forces battled  the German Afrika Korps for control of Egypt in the </a:t>
            </a:r>
            <a:r>
              <a:rPr lang="en-US" sz="2500" b="1" u="sng" dirty="0"/>
              <a:t>Battle of El Alamein</a:t>
            </a:r>
            <a:r>
              <a:rPr lang="en-US" sz="2500" dirty="0"/>
              <a:t>. </a:t>
            </a:r>
          </a:p>
          <a:p>
            <a:endParaRPr lang="en-US" sz="2500" dirty="0"/>
          </a:p>
          <a:p>
            <a:r>
              <a:rPr lang="en-US" sz="2500" dirty="0"/>
              <a:t>Led by U.S. General Dwight D. Eisenhower  and British General  Bernard Montgomery</a:t>
            </a:r>
            <a:br>
              <a:rPr lang="en-US" sz="1800" dirty="0"/>
            </a:br>
            <a:endParaRPr lang="en-US" sz="1800" dirty="0"/>
          </a:p>
          <a:p>
            <a:endParaRPr lang="en-US" sz="1800" dirty="0"/>
          </a:p>
          <a:p>
            <a:endParaRPr lang="en-US" sz="1800" dirty="0"/>
          </a:p>
          <a:p>
            <a:endParaRPr lang="en-US" sz="1800" dirty="0"/>
          </a:p>
        </p:txBody>
      </p:sp>
      <p:pic>
        <p:nvPicPr>
          <p:cNvPr id="5" name="Picture 8" descr="Image result for allied north african troops wwii">
            <a:extLst>
              <a:ext uri="{FF2B5EF4-FFF2-40B4-BE49-F238E27FC236}">
                <a16:creationId xmlns:a16="http://schemas.microsoft.com/office/drawing/2014/main" id="{36710D61-70AB-469D-9246-46133FF030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71" r="17976" b="3"/>
          <a:stretch/>
        </p:blipFill>
        <p:spPr bwMode="auto">
          <a:xfrm>
            <a:off x="5137989" y="484632"/>
            <a:ext cx="3536670" cy="3525420"/>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id="{A2AD3C78-C9E6-41C5-8D05-DADBB0439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1263" y="484632"/>
            <a:ext cx="2876095" cy="2022476"/>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10" descr="Image result for allied north african troops wwii">
            <a:extLst>
              <a:ext uri="{FF2B5EF4-FFF2-40B4-BE49-F238E27FC236}">
                <a16:creationId xmlns:a16="http://schemas.microsoft.com/office/drawing/2014/main" id="{AEB04BE6-EC75-4EB2-A741-1C20E60295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59" r="-3" b="341"/>
          <a:stretch/>
        </p:blipFill>
        <p:spPr bwMode="auto">
          <a:xfrm>
            <a:off x="8831263" y="484632"/>
            <a:ext cx="2876095" cy="2022476"/>
          </a:xfrm>
          <a:prstGeom prst="rect">
            <a:avLst/>
          </a:prstGeom>
          <a:noFill/>
          <a:extLst>
            <a:ext uri="{909E8E84-426E-40DD-AFC4-6F175D3DCCD1}">
              <a14:hiddenFill xmlns:a14="http://schemas.microsoft.com/office/drawing/2010/main">
                <a:solidFill>
                  <a:srgbClr val="FFFFFF"/>
                </a:solidFill>
              </a14:hiddenFill>
            </a:ext>
          </a:extLst>
        </p:spPr>
      </p:pic>
      <p:sp>
        <p:nvSpPr>
          <p:cNvPr id="194" name="Rectangle 193">
            <a:extLst>
              <a:ext uri="{FF2B5EF4-FFF2-40B4-BE49-F238E27FC236}">
                <a16:creationId xmlns:a16="http://schemas.microsoft.com/office/drawing/2014/main" id="{3F365939-3C5F-4265-AA65-49722F474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602" y="4164379"/>
            <a:ext cx="3546267" cy="220898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6" descr="Image result for afrika corps">
            <a:extLst>
              <a:ext uri="{FF2B5EF4-FFF2-40B4-BE49-F238E27FC236}">
                <a16:creationId xmlns:a16="http://schemas.microsoft.com/office/drawing/2014/main" id="{F0965F92-AC54-4B04-9BF7-88C28ADFD8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913" r="2" b="6290"/>
          <a:stretch/>
        </p:blipFill>
        <p:spPr bwMode="auto">
          <a:xfrm>
            <a:off x="8831272" y="2661434"/>
            <a:ext cx="2876096" cy="371193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suez canal wwii map">
            <a:extLst>
              <a:ext uri="{FF2B5EF4-FFF2-40B4-BE49-F238E27FC236}">
                <a16:creationId xmlns:a16="http://schemas.microsoft.com/office/drawing/2014/main" id="{E626F505-71B2-4838-A5B5-DE47E25614C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844" r="4" b="4"/>
          <a:stretch/>
        </p:blipFill>
        <p:spPr bwMode="auto">
          <a:xfrm>
            <a:off x="5137602" y="4164379"/>
            <a:ext cx="3546267" cy="2208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37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574037BF-C8E4-421B-B3FB-D9062C168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D1CFD75-3ED1-49DC-AD14-1E95F72B5F97}"/>
              </a:ext>
            </a:extLst>
          </p:cNvPr>
          <p:cNvSpPr>
            <a:spLocks noGrp="1"/>
          </p:cNvSpPr>
          <p:nvPr>
            <p:ph idx="1"/>
          </p:nvPr>
        </p:nvSpPr>
        <p:spPr>
          <a:xfrm>
            <a:off x="838202" y="1825625"/>
            <a:ext cx="3478160" cy="4351338"/>
          </a:xfrm>
        </p:spPr>
        <p:txBody>
          <a:bodyPr>
            <a:normAutofit/>
          </a:bodyPr>
          <a:lstStyle/>
          <a:p>
            <a:r>
              <a:rPr lang="en-US" sz="1700" dirty="0"/>
              <a:t>Next step- attack “soft underbelly” of the Axis (Sicily) and move in to the Italian mainland.</a:t>
            </a:r>
          </a:p>
          <a:p>
            <a:r>
              <a:rPr lang="en-US" sz="1700" dirty="0"/>
              <a:t>Italian leaders overthrew Mussolini and surrendered to the Allies.</a:t>
            </a:r>
          </a:p>
          <a:p>
            <a:r>
              <a:rPr lang="en-US" sz="1700" dirty="0"/>
              <a:t>Hitler refused to accept defeat- sent German troops to block the Allied advance. </a:t>
            </a:r>
          </a:p>
          <a:p>
            <a:r>
              <a:rPr lang="en-US" sz="1700" dirty="0"/>
              <a:t> Allied forces captured Rome in June 1944.</a:t>
            </a:r>
          </a:p>
          <a:p>
            <a:r>
              <a:rPr lang="en-US" sz="1700" dirty="0"/>
              <a:t>Early in 1945, German forces were driven out of Italy. Italian freedom fighters executed Mussolini.</a:t>
            </a:r>
          </a:p>
        </p:txBody>
      </p:sp>
      <p:sp>
        <p:nvSpPr>
          <p:cNvPr id="77" name="Rectangle 76">
            <a:extLst>
              <a:ext uri="{FF2B5EF4-FFF2-40B4-BE49-F238E27FC236}">
                <a16:creationId xmlns:a16="http://schemas.microsoft.com/office/drawing/2014/main" id="{A2AD3C78-C9E6-41C5-8D05-DADBB0439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1263" y="484632"/>
            <a:ext cx="2876095" cy="2022476"/>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8" name="Picture 6" descr="Image result for sicily wwii">
            <a:extLst>
              <a:ext uri="{FF2B5EF4-FFF2-40B4-BE49-F238E27FC236}">
                <a16:creationId xmlns:a16="http://schemas.microsoft.com/office/drawing/2014/main" id="{6D25579D-5C12-4FEE-8480-00CB722535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797" r="-3" b="11527"/>
          <a:stretch/>
        </p:blipFill>
        <p:spPr bwMode="auto">
          <a:xfrm>
            <a:off x="8831263" y="484632"/>
            <a:ext cx="2876095" cy="2022476"/>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3F365939-3C5F-4265-AA65-49722F474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602" y="4164379"/>
            <a:ext cx="3546267" cy="220898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6" name="Picture 4" descr="Image result for map of italy wwii">
            <a:extLst>
              <a:ext uri="{FF2B5EF4-FFF2-40B4-BE49-F238E27FC236}">
                <a16:creationId xmlns:a16="http://schemas.microsoft.com/office/drawing/2014/main" id="{3FE34E1C-4F42-4BE7-9F63-A2D2C4282C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415" r="1" b="1437"/>
          <a:stretch/>
        </p:blipFill>
        <p:spPr bwMode="auto">
          <a:xfrm>
            <a:off x="8831272" y="2661434"/>
            <a:ext cx="2876096" cy="371193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mussolini overthrown">
            <a:extLst>
              <a:ext uri="{FF2B5EF4-FFF2-40B4-BE49-F238E27FC236}">
                <a16:creationId xmlns:a16="http://schemas.microsoft.com/office/drawing/2014/main" id="{094D4051-B4C1-4B88-B842-16ECBBD4BA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4526" y="149769"/>
            <a:ext cx="3669343" cy="45572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erson wearing a uniform posing for a photo&#10;&#10;Description automatically generated">
            <a:extLst>
              <a:ext uri="{FF2B5EF4-FFF2-40B4-BE49-F238E27FC236}">
                <a16:creationId xmlns:a16="http://schemas.microsoft.com/office/drawing/2014/main" id="{AA2A8861-3975-4307-B0EB-C34E08E79F5F}"/>
              </a:ext>
            </a:extLst>
          </p:cNvPr>
          <p:cNvPicPr>
            <a:picLocks noChangeAspect="1"/>
          </p:cNvPicPr>
          <p:nvPr/>
        </p:nvPicPr>
        <p:blipFill rotWithShape="1">
          <a:blip r:embed="rId6"/>
          <a:srcRect b="25737"/>
          <a:stretch/>
        </p:blipFill>
        <p:spPr>
          <a:xfrm>
            <a:off x="5154564" y="3657600"/>
            <a:ext cx="3536670" cy="2862470"/>
          </a:xfrm>
          <a:prstGeom prst="rect">
            <a:avLst/>
          </a:prstGeom>
        </p:spPr>
      </p:pic>
    </p:spTree>
    <p:extLst>
      <p:ext uri="{BB962C8B-B14F-4D97-AF65-F5344CB8AC3E}">
        <p14:creationId xmlns:p14="http://schemas.microsoft.com/office/powerpoint/2010/main" val="716155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5325879-C4B2-475E-B853-DC8F21A63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012C085F-3B19-420D-902A-B55695F50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8105" cy="6858000"/>
          </a:xfrm>
          <a:prstGeom prst="rect">
            <a:avLst/>
          </a:prstGeom>
          <a:blipFill>
            <a:blip r:embed="rId2"/>
            <a:stretch>
              <a:fillRect r="-164004"/>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B40D57-A429-4794-969B-A42010765483}"/>
              </a:ext>
            </a:extLst>
          </p:cNvPr>
          <p:cNvSpPr>
            <a:spLocks noGrp="1"/>
          </p:cNvSpPr>
          <p:nvPr>
            <p:ph type="title"/>
          </p:nvPr>
        </p:nvSpPr>
        <p:spPr>
          <a:xfrm>
            <a:off x="838201" y="365125"/>
            <a:ext cx="3435625" cy="1325563"/>
          </a:xfrm>
        </p:spPr>
        <p:txBody>
          <a:bodyPr>
            <a:normAutofit/>
          </a:bodyPr>
          <a:lstStyle/>
          <a:p>
            <a:r>
              <a:rPr lang="en-US" sz="4000" dirty="0">
                <a:gradFill flip="none" rotWithShape="1">
                  <a:gsLst>
                    <a:gs pos="28000">
                      <a:srgbClr val="EDEDED"/>
                    </a:gs>
                    <a:gs pos="0">
                      <a:srgbClr val="BFBFBF"/>
                    </a:gs>
                    <a:gs pos="100000">
                      <a:srgbClr val="FFFFFF"/>
                    </a:gs>
                  </a:gsLst>
                  <a:lin ang="4800000" scaled="0"/>
                  <a:tileRect/>
                </a:gradFill>
              </a:rPr>
              <a:t>Japanese Advances</a:t>
            </a:r>
          </a:p>
        </p:txBody>
      </p:sp>
      <p:sp>
        <p:nvSpPr>
          <p:cNvPr id="3" name="Content Placeholder 2">
            <a:extLst>
              <a:ext uri="{FF2B5EF4-FFF2-40B4-BE49-F238E27FC236}">
                <a16:creationId xmlns:a16="http://schemas.microsoft.com/office/drawing/2014/main" id="{42FC3CB9-FBAE-4468-A243-CEFE321203AE}"/>
              </a:ext>
            </a:extLst>
          </p:cNvPr>
          <p:cNvSpPr>
            <a:spLocks noGrp="1"/>
          </p:cNvSpPr>
          <p:nvPr>
            <p:ph idx="1"/>
          </p:nvPr>
        </p:nvSpPr>
        <p:spPr>
          <a:xfrm>
            <a:off x="666974" y="1825625"/>
            <a:ext cx="3606853" cy="4351338"/>
          </a:xfrm>
        </p:spPr>
        <p:txBody>
          <a:bodyPr>
            <a:normAutofit/>
          </a:bodyPr>
          <a:lstStyle/>
          <a:p>
            <a:endParaRPr lang="en-US" sz="1700" dirty="0">
              <a:gradFill>
                <a:gsLst>
                  <a:gs pos="34000">
                    <a:srgbClr val="EDEDED"/>
                  </a:gs>
                  <a:gs pos="0">
                    <a:srgbClr val="BFBFBF"/>
                  </a:gs>
                  <a:gs pos="100000">
                    <a:srgbClr val="FFFFFF"/>
                  </a:gs>
                </a:gsLst>
                <a:lin ang="4800000" scaled="0"/>
              </a:gradFill>
              <a:hlinkClick r:id="rId3"/>
            </a:endParaRPr>
          </a:p>
          <a:p>
            <a:r>
              <a:rPr lang="en-US" sz="1700" dirty="0">
                <a:gradFill>
                  <a:gsLst>
                    <a:gs pos="34000">
                      <a:srgbClr val="EDEDED"/>
                    </a:gs>
                    <a:gs pos="0">
                      <a:srgbClr val="BFBFBF"/>
                    </a:gs>
                    <a:gs pos="100000">
                      <a:srgbClr val="FFFFFF"/>
                    </a:gs>
                  </a:gsLst>
                  <a:lin ang="4800000" scaled="0"/>
                </a:gradFill>
                <a:hlinkClick r:id="rId3"/>
              </a:rPr>
              <a:t>In addition to Pearl Harbor, Japan attacked American-controlled Phillippines. </a:t>
            </a:r>
          </a:p>
          <a:p>
            <a:r>
              <a:rPr lang="en-US" sz="1700" dirty="0">
                <a:gradFill>
                  <a:gsLst>
                    <a:gs pos="34000">
                      <a:srgbClr val="EDEDED"/>
                    </a:gs>
                    <a:gs pos="0">
                      <a:srgbClr val="BFBFBF"/>
                    </a:gs>
                    <a:gs pos="100000">
                      <a:srgbClr val="FFFFFF"/>
                    </a:gs>
                  </a:gsLst>
                  <a:lin ang="4800000" scaled="0"/>
                </a:gradFill>
                <a:hlinkClick r:id="rId3"/>
              </a:rPr>
              <a:t>American and Filipino forces under Douglas MacArthur could not stop the advance. </a:t>
            </a:r>
          </a:p>
          <a:p>
            <a:r>
              <a:rPr lang="en-US" sz="1700" dirty="0">
                <a:gradFill>
                  <a:gsLst>
                    <a:gs pos="34000">
                      <a:srgbClr val="EDEDED"/>
                    </a:gs>
                    <a:gs pos="0">
                      <a:srgbClr val="BFBFBF"/>
                    </a:gs>
                    <a:gs pos="100000">
                      <a:srgbClr val="FFFFFF"/>
                    </a:gs>
                  </a:gsLst>
                  <a:lin ang="4800000" scaled="0"/>
                </a:gradFill>
                <a:hlinkClick r:id="rId3"/>
              </a:rPr>
              <a:t>In March of 1942, American and Filipino troops surrendered to the Japanese.</a:t>
            </a:r>
          </a:p>
          <a:p>
            <a:r>
              <a:rPr lang="en-US" sz="1700" dirty="0">
                <a:gradFill>
                  <a:gsLst>
                    <a:gs pos="34000">
                      <a:srgbClr val="EDEDED"/>
                    </a:gs>
                    <a:gs pos="0">
                      <a:srgbClr val="BFBFBF"/>
                    </a:gs>
                    <a:gs pos="100000">
                      <a:srgbClr val="FFFFFF"/>
                    </a:gs>
                  </a:gsLst>
                  <a:lin ang="4800000" scaled="0"/>
                </a:gradFill>
                <a:hlinkClick r:id="rId3"/>
              </a:rPr>
              <a:t>Bataan Death March </a:t>
            </a:r>
          </a:p>
          <a:p>
            <a:r>
              <a:rPr lang="en-US" sz="1700" dirty="0">
                <a:gradFill>
                  <a:gsLst>
                    <a:gs pos="34000">
                      <a:srgbClr val="EDEDED"/>
                    </a:gs>
                    <a:gs pos="0">
                      <a:srgbClr val="BFBFBF"/>
                    </a:gs>
                    <a:gs pos="100000">
                      <a:srgbClr val="FFFFFF"/>
                    </a:gs>
                  </a:gsLst>
                  <a:lin ang="4800000" scaled="0"/>
                </a:gradFill>
                <a:hlinkClick r:id="rId3"/>
              </a:rPr>
              <a:t>https://www.youtube.com/watch?v=lHa66e8YhLw</a:t>
            </a:r>
            <a:endParaRPr lang="en-US" sz="1700" dirty="0">
              <a:gradFill>
                <a:gsLst>
                  <a:gs pos="34000">
                    <a:srgbClr val="EDEDED"/>
                  </a:gs>
                  <a:gs pos="0">
                    <a:srgbClr val="BFBFBF"/>
                  </a:gs>
                  <a:gs pos="100000">
                    <a:srgbClr val="FFFFFF"/>
                  </a:gs>
                </a:gsLst>
                <a:lin ang="4800000" scaled="0"/>
              </a:gradFill>
            </a:endParaRPr>
          </a:p>
        </p:txBody>
      </p:sp>
      <p:pic>
        <p:nvPicPr>
          <p:cNvPr id="4098" name="Picture 2" descr="Image result for bataan death march map">
            <a:extLst>
              <a:ext uri="{FF2B5EF4-FFF2-40B4-BE49-F238E27FC236}">
                <a16:creationId xmlns:a16="http://schemas.microsoft.com/office/drawing/2014/main" id="{EFCBB967-7E3D-4EB6-BD1C-7922F53929A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40801" y="854439"/>
            <a:ext cx="6879488" cy="511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789363"/>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D2874-FE19-4D0D-B654-98966B9161D4}"/>
              </a:ext>
            </a:extLst>
          </p:cNvPr>
          <p:cNvSpPr>
            <a:spLocks noGrp="1"/>
          </p:cNvSpPr>
          <p:nvPr>
            <p:ph type="title"/>
          </p:nvPr>
        </p:nvSpPr>
        <p:spPr/>
        <p:txBody>
          <a:bodyPr/>
          <a:lstStyle/>
          <a:p>
            <a:r>
              <a:rPr lang="en-US" dirty="0"/>
              <a:t>Key Battles in the Pacific </a:t>
            </a:r>
          </a:p>
        </p:txBody>
      </p:sp>
      <p:sp>
        <p:nvSpPr>
          <p:cNvPr id="3" name="Text Placeholder 2">
            <a:extLst>
              <a:ext uri="{FF2B5EF4-FFF2-40B4-BE49-F238E27FC236}">
                <a16:creationId xmlns:a16="http://schemas.microsoft.com/office/drawing/2014/main" id="{48E98400-7179-4D5C-B514-2EADFB2FD4FF}"/>
              </a:ext>
            </a:extLst>
          </p:cNvPr>
          <p:cNvSpPr>
            <a:spLocks noGrp="1"/>
          </p:cNvSpPr>
          <p:nvPr>
            <p:ph type="body" idx="1"/>
          </p:nvPr>
        </p:nvSpPr>
        <p:spPr>
          <a:xfrm>
            <a:off x="989302" y="1348634"/>
            <a:ext cx="2946866" cy="576262"/>
          </a:xfrm>
        </p:spPr>
        <p:txBody>
          <a:bodyPr/>
          <a:lstStyle/>
          <a:p>
            <a:r>
              <a:rPr lang="en-US" sz="2200" dirty="0"/>
              <a:t>Battle of the Coral Sea</a:t>
            </a:r>
          </a:p>
        </p:txBody>
      </p:sp>
      <p:sp>
        <p:nvSpPr>
          <p:cNvPr id="4" name="Text Placeholder 3">
            <a:extLst>
              <a:ext uri="{FF2B5EF4-FFF2-40B4-BE49-F238E27FC236}">
                <a16:creationId xmlns:a16="http://schemas.microsoft.com/office/drawing/2014/main" id="{D8A7E5A0-A939-44E7-B2FF-3B0282780D34}"/>
              </a:ext>
            </a:extLst>
          </p:cNvPr>
          <p:cNvSpPr>
            <a:spLocks noGrp="1"/>
          </p:cNvSpPr>
          <p:nvPr>
            <p:ph type="body" sz="half" idx="15"/>
          </p:nvPr>
        </p:nvSpPr>
        <p:spPr>
          <a:xfrm>
            <a:off x="838200" y="2087655"/>
            <a:ext cx="3426432" cy="4567978"/>
          </a:xfrm>
        </p:spPr>
        <p:txBody>
          <a:bodyPr>
            <a:normAutofit/>
          </a:bodyPr>
          <a:lstStyle/>
          <a:p>
            <a:r>
              <a:rPr lang="en-US" dirty="0"/>
              <a:t>Led By- Admiral Chester Nimitz </a:t>
            </a:r>
          </a:p>
          <a:p>
            <a:r>
              <a:rPr lang="en-US" dirty="0"/>
              <a:t>Summary- This four-day battle marked the first air-sea battle in history. The Japanese sought to control the Coral Sea with an invasion of Port Moresby in southeast New Guinea, but their plans were intercepted by Allied forces. When the Japanese landed in the area, they came under attack by American task force.  </a:t>
            </a:r>
          </a:p>
          <a:p>
            <a:r>
              <a:rPr lang="en-US" dirty="0"/>
              <a:t>Result- Both sides suffered damages to their carriers, but the battle left the Japanese without enough planes to attack  Port Moresby, which led to an Allied victory.</a:t>
            </a:r>
          </a:p>
        </p:txBody>
      </p:sp>
      <p:sp>
        <p:nvSpPr>
          <p:cNvPr id="5" name="Text Placeholder 4">
            <a:extLst>
              <a:ext uri="{FF2B5EF4-FFF2-40B4-BE49-F238E27FC236}">
                <a16:creationId xmlns:a16="http://schemas.microsoft.com/office/drawing/2014/main" id="{2FF4ED15-19F9-4A1A-AA26-5F625F4995FD}"/>
              </a:ext>
            </a:extLst>
          </p:cNvPr>
          <p:cNvSpPr>
            <a:spLocks noGrp="1"/>
          </p:cNvSpPr>
          <p:nvPr>
            <p:ph type="body" sz="quarter" idx="3"/>
          </p:nvPr>
        </p:nvSpPr>
        <p:spPr>
          <a:xfrm>
            <a:off x="4587994" y="1402557"/>
            <a:ext cx="2936241" cy="576262"/>
          </a:xfrm>
        </p:spPr>
        <p:txBody>
          <a:bodyPr/>
          <a:lstStyle/>
          <a:p>
            <a:r>
              <a:rPr lang="en-US" dirty="0"/>
              <a:t>Battle of Midway </a:t>
            </a:r>
          </a:p>
        </p:txBody>
      </p:sp>
      <p:sp>
        <p:nvSpPr>
          <p:cNvPr id="6" name="Text Placeholder 5">
            <a:extLst>
              <a:ext uri="{FF2B5EF4-FFF2-40B4-BE49-F238E27FC236}">
                <a16:creationId xmlns:a16="http://schemas.microsoft.com/office/drawing/2014/main" id="{111A201F-BA03-415B-AE3B-64D41E11634C}"/>
              </a:ext>
            </a:extLst>
          </p:cNvPr>
          <p:cNvSpPr>
            <a:spLocks noGrp="1"/>
          </p:cNvSpPr>
          <p:nvPr>
            <p:ph type="body" sz="half" idx="16"/>
          </p:nvPr>
        </p:nvSpPr>
        <p:spPr>
          <a:xfrm>
            <a:off x="4526274" y="2087655"/>
            <a:ext cx="2946794" cy="3589338"/>
          </a:xfrm>
        </p:spPr>
        <p:txBody>
          <a:bodyPr/>
          <a:lstStyle/>
          <a:p>
            <a:r>
              <a:rPr lang="en-US" dirty="0"/>
              <a:t>Led By-  Admiral Chester Nimitz </a:t>
            </a:r>
          </a:p>
          <a:p>
            <a:r>
              <a:rPr lang="en-US" dirty="0"/>
              <a:t>Summary- Japan planned to sneak up on U.S. ships in the Pacific, but Japanese codes were intercepted. U.S. surprised Japanese with a sneak attack and sunk 4 of their ships in addition to planes and over 3,000 soldiers. </a:t>
            </a:r>
          </a:p>
          <a:p>
            <a:r>
              <a:rPr lang="en-US" dirty="0"/>
              <a:t>Result- Turning point in Pacific, 1</a:t>
            </a:r>
            <a:r>
              <a:rPr lang="en-US" baseline="30000" dirty="0"/>
              <a:t>st</a:t>
            </a:r>
            <a:r>
              <a:rPr lang="en-US" dirty="0"/>
              <a:t> major Allied victory in Pacific</a:t>
            </a:r>
          </a:p>
          <a:p>
            <a:endParaRPr lang="en-US" dirty="0"/>
          </a:p>
        </p:txBody>
      </p:sp>
      <p:sp>
        <p:nvSpPr>
          <p:cNvPr id="7" name="Text Placeholder 6">
            <a:extLst>
              <a:ext uri="{FF2B5EF4-FFF2-40B4-BE49-F238E27FC236}">
                <a16:creationId xmlns:a16="http://schemas.microsoft.com/office/drawing/2014/main" id="{38A4F106-0409-4576-A098-4E30C6AE6E6E}"/>
              </a:ext>
            </a:extLst>
          </p:cNvPr>
          <p:cNvSpPr>
            <a:spLocks noGrp="1"/>
          </p:cNvSpPr>
          <p:nvPr>
            <p:ph type="body" sz="quarter" idx="13"/>
          </p:nvPr>
        </p:nvSpPr>
        <p:spPr>
          <a:xfrm>
            <a:off x="7828081" y="1402557"/>
            <a:ext cx="3025683" cy="576262"/>
          </a:xfrm>
        </p:spPr>
        <p:txBody>
          <a:bodyPr/>
          <a:lstStyle/>
          <a:p>
            <a:r>
              <a:rPr lang="en-US" dirty="0"/>
              <a:t>Guadalcanal Offensive</a:t>
            </a:r>
          </a:p>
        </p:txBody>
      </p:sp>
      <p:sp>
        <p:nvSpPr>
          <p:cNvPr id="8" name="Text Placeholder 7">
            <a:extLst>
              <a:ext uri="{FF2B5EF4-FFF2-40B4-BE49-F238E27FC236}">
                <a16:creationId xmlns:a16="http://schemas.microsoft.com/office/drawing/2014/main" id="{AC602B0B-4D26-4B87-9CEB-A58F71AC0AD2}"/>
              </a:ext>
            </a:extLst>
          </p:cNvPr>
          <p:cNvSpPr>
            <a:spLocks noGrp="1"/>
          </p:cNvSpPr>
          <p:nvPr>
            <p:ph type="body" sz="half" idx="17"/>
          </p:nvPr>
        </p:nvSpPr>
        <p:spPr>
          <a:xfrm>
            <a:off x="7781872" y="1987153"/>
            <a:ext cx="2932113" cy="2135161"/>
          </a:xfrm>
        </p:spPr>
        <p:txBody>
          <a:bodyPr/>
          <a:lstStyle/>
          <a:p>
            <a:r>
              <a:rPr lang="en-US" dirty="0"/>
              <a:t>Summary- U.S Marines launched a surprise attack against the Japanese to take control of a crucial airfield. </a:t>
            </a:r>
          </a:p>
          <a:p>
            <a:pPr marL="285750" indent="-285750">
              <a:buFontTx/>
              <a:buChar char="-"/>
            </a:pPr>
            <a:r>
              <a:rPr lang="en-US" dirty="0"/>
              <a:t>Fighting lasted 6 months</a:t>
            </a:r>
          </a:p>
          <a:p>
            <a:pPr marL="285750" indent="-285750">
              <a:buFontTx/>
              <a:buChar char="-"/>
            </a:pPr>
            <a:r>
              <a:rPr lang="en-US" dirty="0"/>
              <a:t>Soldiers in the jungles died from disease and lack of supplies just as much as from the bullet and bombs. </a:t>
            </a:r>
          </a:p>
        </p:txBody>
      </p:sp>
      <p:pic>
        <p:nvPicPr>
          <p:cNvPr id="6148" name="Picture 4" descr="Image result for battle of guadalcanal">
            <a:extLst>
              <a:ext uri="{FF2B5EF4-FFF2-40B4-BE49-F238E27FC236}">
                <a16:creationId xmlns:a16="http://schemas.microsoft.com/office/drawing/2014/main" id="{4FD92254-BCB9-4F63-A328-C0AC99557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1872" y="4879181"/>
            <a:ext cx="3571928" cy="161369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battle of midway">
            <a:extLst>
              <a:ext uri="{FF2B5EF4-FFF2-40B4-BE49-F238E27FC236}">
                <a16:creationId xmlns:a16="http://schemas.microsoft.com/office/drawing/2014/main" id="{A4AA9F8C-8621-461F-9F93-FC549D57A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056" y="4879182"/>
            <a:ext cx="3571928" cy="164414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battle of the coral sea summary">
            <a:extLst>
              <a:ext uri="{FF2B5EF4-FFF2-40B4-BE49-F238E27FC236}">
                <a16:creationId xmlns:a16="http://schemas.microsoft.com/office/drawing/2014/main" id="{A022B966-C01E-41BB-8835-62C1525517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284" y="4879181"/>
            <a:ext cx="3269884" cy="1613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041190"/>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E76CE1C2-24FF-4125-B61C-AD39973FCD09}">
  <ds:schemaRefs>
    <ds:schemaRef ds:uri="http://schemas.microsoft.com/sharepoint/v3/contenttype/forms"/>
  </ds:schemaRefs>
</ds:datastoreItem>
</file>

<file path=customXml/itemProps2.xml><?xml version="1.0" encoding="utf-8"?>
<ds:datastoreItem xmlns:ds="http://schemas.openxmlformats.org/officeDocument/2006/customXml" ds:itemID="{CC083022-B7D0-4DE3-9976-6A91422D94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F23494-F630-4E01-81EA-AA2F2975971E}">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otalTime>0</TotalTime>
  <Words>1165</Words>
  <Application>Microsoft Office PowerPoint</Application>
  <PresentationFormat>Widescreen</PresentationFormat>
  <Paragraphs>89</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Corbel</vt:lpstr>
      <vt:lpstr>Depth</vt:lpstr>
      <vt:lpstr>The Pacific and North African Theaters</vt:lpstr>
      <vt:lpstr>-WWII fought on 3 fronts: Europe, North Africa, and the Pacific  -War in Europe was made the 1st priority by the Allied leaders.  - The Battle of Stalingrad and D-Day advance start to give Allied forced the advantage in Europe. </vt:lpstr>
      <vt:lpstr>Let’s Review!</vt:lpstr>
      <vt:lpstr>Internment Camps </vt:lpstr>
      <vt:lpstr>Attack on German Forces in  North Africa</vt:lpstr>
      <vt:lpstr>PowerPoint Presentation</vt:lpstr>
      <vt:lpstr>PowerPoint Presentation</vt:lpstr>
      <vt:lpstr>Japanese Advances</vt:lpstr>
      <vt:lpstr>Key Battles in the Pacific </vt:lpstr>
      <vt:lpstr>Key Battles in the Pacific</vt:lpstr>
      <vt:lpstr>Key Battles in the Pacific</vt:lpstr>
      <vt:lpstr>U.S. Strategies in the Pacific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2020-03-09T11:37:11Z</dcterms:created>
  <dcterms:modified xsi:type="dcterms:W3CDTF">2020-03-09T12:07:21Z</dcterms:modified>
</cp:coreProperties>
</file>