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6" r:id="rId10"/>
    <p:sldId id="265"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0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3/2/2020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3/2/2020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3/2/2020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3/2/2020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fNpl83-rXKM" TargetMode="External"/><Relationship Id="rId2" Type="http://schemas.openxmlformats.org/officeDocument/2006/relationships/hyperlink" Target="https://www.youtube.com/watch?v=3lpTceEE3d8" TargetMode="External"/><Relationship Id="rId1" Type="http://schemas.openxmlformats.org/officeDocument/2006/relationships/slideLayout" Target="../slideLayouts/slideLayout3.xml"/><Relationship Id="rId5" Type="http://schemas.openxmlformats.org/officeDocument/2006/relationships/hyperlink" Target="https://www.youtube.com/watch?v=eNvY_GDK-Qk" TargetMode="External"/><Relationship Id="rId4" Type="http://schemas.openxmlformats.org/officeDocument/2006/relationships/hyperlink" Target="https://www.youtube.com/watch?v=3JE4f-0lvu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holocaustcenter.org/visit/library-archive/holocaust-badges/" TargetMode="Externa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xml"/><Relationship Id="rId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AF34-F939-4E15-BFA1-DA949737BF78}"/>
              </a:ext>
            </a:extLst>
          </p:cNvPr>
          <p:cNvSpPr>
            <a:spLocks noGrp="1"/>
          </p:cNvSpPr>
          <p:nvPr>
            <p:ph type="ctrTitle"/>
          </p:nvPr>
        </p:nvSpPr>
        <p:spPr>
          <a:xfrm>
            <a:off x="1073147" y="392929"/>
            <a:ext cx="7034362" cy="4268965"/>
          </a:xfrm>
        </p:spPr>
        <p:txBody>
          <a:bodyPr/>
          <a:lstStyle/>
          <a:p>
            <a:pPr algn="ctr"/>
            <a:br>
              <a:rPr lang="en-US" dirty="0"/>
            </a:br>
            <a:r>
              <a:rPr lang="en-US" dirty="0"/>
              <a:t>The Holocaust </a:t>
            </a:r>
          </a:p>
        </p:txBody>
      </p:sp>
      <p:pic>
        <p:nvPicPr>
          <p:cNvPr id="1026" name="Picture 2" descr="Image result for the holocaust">
            <a:extLst>
              <a:ext uri="{FF2B5EF4-FFF2-40B4-BE49-F238E27FC236}">
                <a16:creationId xmlns:a16="http://schemas.microsoft.com/office/drawing/2014/main" id="{A1A409C4-727E-4943-AC55-ABA494B832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324" y="4330588"/>
            <a:ext cx="3017289" cy="21633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holocaust">
            <a:extLst>
              <a:ext uri="{FF2B5EF4-FFF2-40B4-BE49-F238E27FC236}">
                <a16:creationId xmlns:a16="http://schemas.microsoft.com/office/drawing/2014/main" id="{169314B8-3EA8-4FC9-A1DD-8D11EE94B7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5613" y="4330588"/>
            <a:ext cx="3362325" cy="21633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the holocaust">
            <a:extLst>
              <a:ext uri="{FF2B5EF4-FFF2-40B4-BE49-F238E27FC236}">
                <a16:creationId xmlns:a16="http://schemas.microsoft.com/office/drawing/2014/main" id="{B58FB79F-3BB6-4BC6-9918-7CC059A8D7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2506" y="4330588"/>
            <a:ext cx="2618239" cy="21633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the holocaust">
            <a:extLst>
              <a:ext uri="{FF2B5EF4-FFF2-40B4-BE49-F238E27FC236}">
                <a16:creationId xmlns:a16="http://schemas.microsoft.com/office/drawing/2014/main" id="{912BD63C-F026-4AB5-8496-DD2AE5D887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0745" y="4330588"/>
            <a:ext cx="1986455" cy="216333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yellow star of david">
            <a:extLst>
              <a:ext uri="{FF2B5EF4-FFF2-40B4-BE49-F238E27FC236}">
                <a16:creationId xmlns:a16="http://schemas.microsoft.com/office/drawing/2014/main" id="{899A172C-BB4F-4ECF-9780-3287F88BEA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2332" y="873780"/>
            <a:ext cx="3085518" cy="2594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78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200" name="Picture 8" descr="Image result for children of the holocaust">
            <a:extLst>
              <a:ext uri="{FF2B5EF4-FFF2-40B4-BE49-F238E27FC236}">
                <a16:creationId xmlns:a16="http://schemas.microsoft.com/office/drawing/2014/main" id="{EC98CBFE-8AE0-44F0-93A0-8F74A67136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60" r="1" b="1"/>
          <a:stretch/>
        </p:blipFill>
        <p:spPr bwMode="auto">
          <a:xfrm>
            <a:off x="6176433" y="10"/>
            <a:ext cx="6015567" cy="3920034"/>
          </a:xfrm>
          <a:custGeom>
            <a:avLst/>
            <a:gdLst/>
            <a:ahLst/>
            <a:cxnLst/>
            <a:rect l="l" t="t" r="r" b="b"/>
            <a:pathLst>
              <a:path w="6015567" h="3920044">
                <a:moveTo>
                  <a:pt x="0" y="0"/>
                </a:moveTo>
                <a:lnTo>
                  <a:pt x="6015567" y="0"/>
                </a:lnTo>
                <a:lnTo>
                  <a:pt x="6015567" y="3920044"/>
                </a:lnTo>
                <a:lnTo>
                  <a:pt x="2469659" y="3920044"/>
                </a:lnTo>
                <a:lnTo>
                  <a:pt x="2469659" y="3103224"/>
                </a:lnTo>
                <a:lnTo>
                  <a:pt x="0" y="3103224"/>
                </a:lnTo>
                <a:close/>
              </a:path>
            </a:pathLst>
          </a:custGeom>
          <a:noFill/>
          <a:extLst>
            <a:ext uri="{909E8E84-426E-40DD-AFC4-6F175D3DCCD1}">
              <a14:hiddenFill xmlns:a14="http://schemas.microsoft.com/office/drawing/2010/main">
                <a:solidFill>
                  <a:srgbClr val="FFFFFF"/>
                </a:solidFill>
              </a14:hiddenFill>
            </a:ext>
          </a:extLst>
        </p:spPr>
      </p:pic>
      <p:pic>
        <p:nvPicPr>
          <p:cNvPr id="8202" name="Picture 10" descr="Image result for holocaust death marches">
            <a:extLst>
              <a:ext uri="{FF2B5EF4-FFF2-40B4-BE49-F238E27FC236}">
                <a16:creationId xmlns:a16="http://schemas.microsoft.com/office/drawing/2014/main" id="{8F474329-FFBA-42E7-A7DB-3FA783B39D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887" b="-3"/>
          <a:stretch/>
        </p:blipFill>
        <p:spPr bwMode="auto">
          <a:xfrm>
            <a:off x="20" y="4069976"/>
            <a:ext cx="3535311" cy="2788023"/>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holocaust night elie wiesel pictures">
            <a:extLst>
              <a:ext uri="{FF2B5EF4-FFF2-40B4-BE49-F238E27FC236}">
                <a16:creationId xmlns:a16="http://schemas.microsoft.com/office/drawing/2014/main" id="{D28CF43D-A077-4F9E-A72A-59BE81C7278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521" r="-2" b="-2"/>
          <a:stretch/>
        </p:blipFill>
        <p:spPr bwMode="auto">
          <a:xfrm>
            <a:off x="3696199" y="3257176"/>
            <a:ext cx="4789093" cy="3600824"/>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Image result for holocaust shoes holocaust museum">
            <a:extLst>
              <a:ext uri="{FF2B5EF4-FFF2-40B4-BE49-F238E27FC236}">
                <a16:creationId xmlns:a16="http://schemas.microsoft.com/office/drawing/2014/main" id="{5F6D6F95-4AB9-401F-9079-075B593158B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1" b="7105"/>
          <a:stretch/>
        </p:blipFill>
        <p:spPr bwMode="auto">
          <a:xfrm>
            <a:off x="1" y="10"/>
            <a:ext cx="6015567" cy="3920034"/>
          </a:xfrm>
          <a:custGeom>
            <a:avLst/>
            <a:gdLst/>
            <a:ahLst/>
            <a:cxnLst/>
            <a:rect l="l" t="t" r="r" b="b"/>
            <a:pathLst>
              <a:path w="6015567" h="3920044">
                <a:moveTo>
                  <a:pt x="0" y="0"/>
                </a:moveTo>
                <a:lnTo>
                  <a:pt x="6015567" y="0"/>
                </a:lnTo>
                <a:lnTo>
                  <a:pt x="6015567" y="3103224"/>
                </a:lnTo>
                <a:lnTo>
                  <a:pt x="3545908" y="3103224"/>
                </a:lnTo>
                <a:lnTo>
                  <a:pt x="3545908" y="3920044"/>
                </a:lnTo>
                <a:lnTo>
                  <a:pt x="0" y="3920044"/>
                </a:lnTo>
                <a:close/>
              </a:path>
            </a:pathLst>
          </a:custGeom>
          <a:noFill/>
          <a:extLst>
            <a:ext uri="{909E8E84-426E-40DD-AFC4-6F175D3DCCD1}">
              <a14:hiddenFill xmlns:a14="http://schemas.microsoft.com/office/drawing/2010/main">
                <a:solidFill>
                  <a:srgbClr val="FFFFFF"/>
                </a:solidFill>
              </a14:hiddenFill>
            </a:ext>
          </a:extLst>
        </p:spPr>
      </p:pic>
      <p:pic>
        <p:nvPicPr>
          <p:cNvPr id="8198" name="Picture 6" descr="Image result for concentration camp prisoner tattoo">
            <a:extLst>
              <a:ext uri="{FF2B5EF4-FFF2-40B4-BE49-F238E27FC236}">
                <a16:creationId xmlns:a16="http://schemas.microsoft.com/office/drawing/2014/main" id="{8AFEAE05-65F2-409C-84FA-80573F63FBA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1" b="6487"/>
          <a:stretch/>
        </p:blipFill>
        <p:spPr bwMode="auto">
          <a:xfrm>
            <a:off x="8646161" y="4069976"/>
            <a:ext cx="3545840" cy="2788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29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B9FC6610-A5F8-45EA-B7D4-AFDF75D20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0" name="Straight Connector 9">
            <a:extLst>
              <a:ext uri="{FF2B5EF4-FFF2-40B4-BE49-F238E27FC236}">
                <a16:creationId xmlns:a16="http://schemas.microsoft.com/office/drawing/2014/main" id="{4E9AB7A3-4EBC-40F6-99B4-4B1FE7F9DD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7865333E-6BF7-40FE-AC7D-EB8A0900A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F84070-9F1B-46D8-9813-40F132A7C836}"/>
              </a:ext>
            </a:extLst>
          </p:cNvPr>
          <p:cNvSpPr>
            <a:spLocks noGrp="1"/>
          </p:cNvSpPr>
          <p:nvPr>
            <p:ph type="title"/>
          </p:nvPr>
        </p:nvSpPr>
        <p:spPr>
          <a:xfrm>
            <a:off x="2797126" y="2678464"/>
            <a:ext cx="8832898" cy="3798420"/>
          </a:xfrm>
        </p:spPr>
        <p:txBody>
          <a:bodyPr vert="horz" lIns="91440" tIns="45720" rIns="91440" bIns="45720" rtlCol="0" anchor="t">
            <a:normAutofit/>
          </a:bodyPr>
          <a:lstStyle/>
          <a:p>
            <a:pPr algn="l"/>
            <a:br>
              <a:rPr lang="en-US" sz="2600" dirty="0">
                <a:solidFill>
                  <a:schemeClr val="tx2"/>
                </a:solidFill>
                <a:hlinkClick r:id="rId2"/>
              </a:rPr>
            </a:br>
            <a:r>
              <a:rPr lang="en-US" sz="2600" dirty="0">
                <a:solidFill>
                  <a:schemeClr val="tx2"/>
                </a:solidFill>
                <a:hlinkClick r:id="rId3"/>
              </a:rPr>
              <a:t>https://www.youtube.com/watch?v=fNpl83-rXKM</a:t>
            </a:r>
            <a:br>
              <a:rPr lang="en-US" sz="2600" dirty="0">
                <a:solidFill>
                  <a:schemeClr val="tx2"/>
                </a:solidFill>
              </a:rPr>
            </a:br>
            <a:br>
              <a:rPr lang="en-US" sz="2600" dirty="0">
                <a:solidFill>
                  <a:schemeClr val="tx2"/>
                </a:solidFill>
              </a:rPr>
            </a:br>
            <a:r>
              <a:rPr lang="en-US" sz="2600" dirty="0">
                <a:solidFill>
                  <a:schemeClr val="tx2"/>
                </a:solidFill>
                <a:hlinkClick r:id="rId4"/>
              </a:rPr>
              <a:t>https://www.youtube.com/watch?v=3JE4f-0lvuQ</a:t>
            </a:r>
            <a:r>
              <a:rPr lang="en-US" sz="2600" dirty="0">
                <a:solidFill>
                  <a:schemeClr val="tx2"/>
                </a:solidFill>
              </a:rPr>
              <a:t>   (3:11-3:15)</a:t>
            </a:r>
            <a:br>
              <a:rPr lang="en-US" sz="2600" dirty="0">
                <a:solidFill>
                  <a:schemeClr val="tx2"/>
                </a:solidFill>
              </a:rPr>
            </a:br>
            <a:br>
              <a:rPr lang="en-US" sz="2600" dirty="0">
                <a:solidFill>
                  <a:schemeClr val="tx2"/>
                </a:solidFill>
              </a:rPr>
            </a:br>
            <a:r>
              <a:rPr lang="en-US" sz="2600" dirty="0">
                <a:solidFill>
                  <a:schemeClr val="tx2"/>
                </a:solidFill>
                <a:hlinkClick r:id="rId5"/>
              </a:rPr>
              <a:t>https://www.youtube.com/watch?v=eNvY_GDK-Qk</a:t>
            </a:r>
            <a:br>
              <a:rPr lang="en-US" sz="2600" dirty="0">
                <a:solidFill>
                  <a:schemeClr val="tx2"/>
                </a:solidFill>
              </a:rPr>
            </a:br>
            <a:endParaRPr lang="en-US" sz="2600" dirty="0">
              <a:solidFill>
                <a:schemeClr val="tx2"/>
              </a:solidFill>
            </a:endParaRPr>
          </a:p>
        </p:txBody>
      </p:sp>
      <p:sp>
        <p:nvSpPr>
          <p:cNvPr id="3" name="Text Placeholder 2">
            <a:extLst>
              <a:ext uri="{FF2B5EF4-FFF2-40B4-BE49-F238E27FC236}">
                <a16:creationId xmlns:a16="http://schemas.microsoft.com/office/drawing/2014/main" id="{52F24A08-1A29-4635-9DEB-98A4586CC9D4}"/>
              </a:ext>
            </a:extLst>
          </p:cNvPr>
          <p:cNvSpPr>
            <a:spLocks noGrp="1"/>
          </p:cNvSpPr>
          <p:nvPr>
            <p:ph type="body" idx="1"/>
          </p:nvPr>
        </p:nvSpPr>
        <p:spPr>
          <a:xfrm>
            <a:off x="2797125" y="1238250"/>
            <a:ext cx="8832899" cy="1143117"/>
          </a:xfrm>
        </p:spPr>
        <p:txBody>
          <a:bodyPr vert="horz" lIns="91440" tIns="45720" rIns="91440" bIns="45720" rtlCol="0" anchor="b">
            <a:normAutofit/>
          </a:bodyPr>
          <a:lstStyle/>
          <a:p>
            <a:pPr algn="l">
              <a:lnSpc>
                <a:spcPct val="114000"/>
              </a:lnSpc>
              <a:spcAft>
                <a:spcPts val="600"/>
              </a:spcAft>
            </a:pPr>
            <a:r>
              <a:rPr lang="en-US" sz="4000" dirty="0">
                <a:solidFill>
                  <a:schemeClr val="tx2"/>
                </a:solidFill>
              </a:rPr>
              <a:t>Survivor Testimony</a:t>
            </a:r>
          </a:p>
        </p:txBody>
      </p:sp>
      <p:sp>
        <p:nvSpPr>
          <p:cNvPr id="14" name="Freeform 6">
            <a:extLst>
              <a:ext uri="{FF2B5EF4-FFF2-40B4-BE49-F238E27FC236}">
                <a16:creationId xmlns:a16="http://schemas.microsoft.com/office/drawing/2014/main" id="{C971C6CD-6DA8-4FDD-A89B-4B681DEAB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1457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6" name="Straight Connector 15">
            <a:extLst>
              <a:ext uri="{FF2B5EF4-FFF2-40B4-BE49-F238E27FC236}">
                <a16:creationId xmlns:a16="http://schemas.microsoft.com/office/drawing/2014/main" id="{ED3CBB7D-B825-489C-9789-70D05A25CF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65120" y="2519131"/>
            <a:ext cx="932688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04291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5BA332-743B-47CA-A26A-612B441C1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7F44259-3CB4-409A-85BD-DBD78C53C262}"/>
              </a:ext>
            </a:extLst>
          </p:cNvPr>
          <p:cNvSpPr>
            <a:spLocks noGrp="1"/>
          </p:cNvSpPr>
          <p:nvPr>
            <p:ph type="ctrTitle"/>
          </p:nvPr>
        </p:nvSpPr>
        <p:spPr>
          <a:xfrm>
            <a:off x="963305" y="648987"/>
            <a:ext cx="6231263" cy="5560026"/>
          </a:xfrm>
        </p:spPr>
        <p:txBody>
          <a:bodyPr anchor="ctr">
            <a:normAutofit/>
          </a:bodyPr>
          <a:lstStyle/>
          <a:p>
            <a:pPr algn="r"/>
            <a:r>
              <a:rPr lang="en-US" sz="4400"/>
              <a:t>What is the Holocaust? </a:t>
            </a:r>
          </a:p>
        </p:txBody>
      </p:sp>
      <p:sp>
        <p:nvSpPr>
          <p:cNvPr id="3" name="Subtitle 2">
            <a:extLst>
              <a:ext uri="{FF2B5EF4-FFF2-40B4-BE49-F238E27FC236}">
                <a16:creationId xmlns:a16="http://schemas.microsoft.com/office/drawing/2014/main" id="{9B67A025-4E51-4517-B7B8-56A429C6EC56}"/>
              </a:ext>
            </a:extLst>
          </p:cNvPr>
          <p:cNvSpPr>
            <a:spLocks noGrp="1"/>
          </p:cNvSpPr>
          <p:nvPr>
            <p:ph type="subTitle" idx="1"/>
          </p:nvPr>
        </p:nvSpPr>
        <p:spPr>
          <a:xfrm>
            <a:off x="7856387" y="648987"/>
            <a:ext cx="3689098" cy="5560026"/>
          </a:xfrm>
        </p:spPr>
        <p:txBody>
          <a:bodyPr anchor="ctr">
            <a:normAutofit/>
          </a:bodyPr>
          <a:lstStyle/>
          <a:p>
            <a:pPr>
              <a:spcAft>
                <a:spcPts val="600"/>
              </a:spcAft>
            </a:pPr>
            <a:r>
              <a:rPr lang="en-US" sz="2800"/>
              <a:t>The Holocaust was the systematic extermination (genocide) of the Jews. </a:t>
            </a:r>
          </a:p>
        </p:txBody>
      </p:sp>
      <p:cxnSp>
        <p:nvCxnSpPr>
          <p:cNvPr id="10" name="Straight Connector 9">
            <a:extLst>
              <a:ext uri="{FF2B5EF4-FFF2-40B4-BE49-F238E27FC236}">
                <a16:creationId xmlns:a16="http://schemas.microsoft.com/office/drawing/2014/main" id="{B43093BA-D7C0-401B-9B54-E2965B1493B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705855" y="3429000"/>
            <a:ext cx="36576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C11EBC8E-474B-4959-BDBE-ED4FA1730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301942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456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294605FB-06DC-47EE-AFAD-7D4E7B3A3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9D00DF16-2330-4E57-BE2E-6A91CFCA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46518"/>
            <a:ext cx="4100079" cy="6194580"/>
          </a:xfrm>
          <a:custGeom>
            <a:avLst/>
            <a:gdLst>
              <a:gd name="connsiteX0" fmla="*/ 1002789 w 4100079"/>
              <a:gd name="connsiteY0" fmla="*/ 0 h 6194580"/>
              <a:gd name="connsiteX1" fmla="*/ 4100079 w 4100079"/>
              <a:gd name="connsiteY1" fmla="*/ 3097290 h 6194580"/>
              <a:gd name="connsiteX2" fmla="*/ 1002789 w 4100079"/>
              <a:gd name="connsiteY2" fmla="*/ 6194580 h 6194580"/>
              <a:gd name="connsiteX3" fmla="*/ 81750 w 4100079"/>
              <a:gd name="connsiteY3" fmla="*/ 6055332 h 6194580"/>
              <a:gd name="connsiteX4" fmla="*/ 0 w 4100079"/>
              <a:gd name="connsiteY4" fmla="*/ 6025411 h 6194580"/>
              <a:gd name="connsiteX5" fmla="*/ 0 w 4100079"/>
              <a:gd name="connsiteY5" fmla="*/ 169169 h 6194580"/>
              <a:gd name="connsiteX6" fmla="*/ 81750 w 4100079"/>
              <a:gd name="connsiteY6" fmla="*/ 139248 h 6194580"/>
              <a:gd name="connsiteX7" fmla="*/ 1002789 w 4100079"/>
              <a:gd name="connsiteY7" fmla="*/ 0 h 6194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0079" h="6194580">
                <a:moveTo>
                  <a:pt x="1002789" y="0"/>
                </a:moveTo>
                <a:cubicBezTo>
                  <a:pt x="2713375" y="0"/>
                  <a:pt x="4100079" y="1386704"/>
                  <a:pt x="4100079" y="3097290"/>
                </a:cubicBezTo>
                <a:cubicBezTo>
                  <a:pt x="4100079" y="4807876"/>
                  <a:pt x="2713375" y="6194580"/>
                  <a:pt x="1002789" y="6194580"/>
                </a:cubicBezTo>
                <a:cubicBezTo>
                  <a:pt x="682054" y="6194580"/>
                  <a:pt x="372706" y="6145829"/>
                  <a:pt x="81750" y="6055332"/>
                </a:cubicBezTo>
                <a:lnTo>
                  <a:pt x="0" y="6025411"/>
                </a:lnTo>
                <a:lnTo>
                  <a:pt x="0" y="169169"/>
                </a:lnTo>
                <a:lnTo>
                  <a:pt x="81750" y="139248"/>
                </a:lnTo>
                <a:cubicBezTo>
                  <a:pt x="372706" y="48751"/>
                  <a:pt x="682054" y="0"/>
                  <a:pt x="100278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Freeform: Shape 142">
            <a:extLst>
              <a:ext uri="{FF2B5EF4-FFF2-40B4-BE49-F238E27FC236}">
                <a16:creationId xmlns:a16="http://schemas.microsoft.com/office/drawing/2014/main" id="{4E0B0196-F93D-460D-AE1A-82DBD6A75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3543" y="0"/>
            <a:ext cx="3566160" cy="3159748"/>
          </a:xfrm>
          <a:custGeom>
            <a:avLst/>
            <a:gdLst>
              <a:gd name="connsiteX0" fmla="*/ 649888 w 3566160"/>
              <a:gd name="connsiteY0" fmla="*/ 0 h 3159748"/>
              <a:gd name="connsiteX1" fmla="*/ 2916273 w 3566160"/>
              <a:gd name="connsiteY1" fmla="*/ 0 h 3159748"/>
              <a:gd name="connsiteX2" fmla="*/ 2917285 w 3566160"/>
              <a:gd name="connsiteY2" fmla="*/ 757 h 3159748"/>
              <a:gd name="connsiteX3" fmla="*/ 3566160 w 3566160"/>
              <a:gd name="connsiteY3" fmla="*/ 1376668 h 3159748"/>
              <a:gd name="connsiteX4" fmla="*/ 1783080 w 3566160"/>
              <a:gd name="connsiteY4" fmla="*/ 3159748 h 3159748"/>
              <a:gd name="connsiteX5" fmla="*/ 0 w 3566160"/>
              <a:gd name="connsiteY5" fmla="*/ 1376668 h 3159748"/>
              <a:gd name="connsiteX6" fmla="*/ 648876 w 3566160"/>
              <a:gd name="connsiteY6" fmla="*/ 757 h 315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6160" h="3159748">
                <a:moveTo>
                  <a:pt x="649888" y="0"/>
                </a:moveTo>
                <a:lnTo>
                  <a:pt x="2916273" y="0"/>
                </a:lnTo>
                <a:lnTo>
                  <a:pt x="2917285" y="757"/>
                </a:lnTo>
                <a:cubicBezTo>
                  <a:pt x="3313569" y="327800"/>
                  <a:pt x="3566160" y="822736"/>
                  <a:pt x="3566160" y="1376668"/>
                </a:cubicBezTo>
                <a:cubicBezTo>
                  <a:pt x="3566160" y="2361436"/>
                  <a:pt x="2767848" y="3159748"/>
                  <a:pt x="1783080" y="3159748"/>
                </a:cubicBezTo>
                <a:cubicBezTo>
                  <a:pt x="798312" y="3159748"/>
                  <a:pt x="0" y="2361436"/>
                  <a:pt x="0" y="1376668"/>
                </a:cubicBezTo>
                <a:cubicBezTo>
                  <a:pt x="0" y="822736"/>
                  <a:pt x="252591" y="327800"/>
                  <a:pt x="648876" y="7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Freeform: Shape 144">
            <a:extLst>
              <a:ext uri="{FF2B5EF4-FFF2-40B4-BE49-F238E27FC236}">
                <a16:creationId xmlns:a16="http://schemas.microsoft.com/office/drawing/2014/main" id="{48C281B7-34BE-45DC-90AA-6096FE16B6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4396" y="2042"/>
            <a:ext cx="3387604" cy="4183848"/>
          </a:xfrm>
          <a:custGeom>
            <a:avLst/>
            <a:gdLst>
              <a:gd name="connsiteX0" fmla="*/ 420128 w 3387604"/>
              <a:gd name="connsiteY0" fmla="*/ 0 h 4183848"/>
              <a:gd name="connsiteX1" fmla="*/ 3387604 w 3387604"/>
              <a:gd name="connsiteY1" fmla="*/ 0 h 4183848"/>
              <a:gd name="connsiteX2" fmla="*/ 3387604 w 3387604"/>
              <a:gd name="connsiteY2" fmla="*/ 4101530 h 4183848"/>
              <a:gd name="connsiteX3" fmla="*/ 3283372 w 3387604"/>
              <a:gd name="connsiteY3" fmla="*/ 4128330 h 4183848"/>
              <a:gd name="connsiteX4" fmla="*/ 2732648 w 3387604"/>
              <a:gd name="connsiteY4" fmla="*/ 4183848 h 4183848"/>
              <a:gd name="connsiteX5" fmla="*/ 0 w 3387604"/>
              <a:gd name="connsiteY5" fmla="*/ 1451200 h 4183848"/>
              <a:gd name="connsiteX6" fmla="*/ 329816 w 3387604"/>
              <a:gd name="connsiteY6" fmla="*/ 148658 h 418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604" h="4183848">
                <a:moveTo>
                  <a:pt x="420128" y="0"/>
                </a:moveTo>
                <a:lnTo>
                  <a:pt x="3387604" y="0"/>
                </a:lnTo>
                <a:lnTo>
                  <a:pt x="3387604" y="4101530"/>
                </a:lnTo>
                <a:lnTo>
                  <a:pt x="3283372" y="4128330"/>
                </a:lnTo>
                <a:cubicBezTo>
                  <a:pt x="3105483" y="4164732"/>
                  <a:pt x="2921298" y="4183848"/>
                  <a:pt x="2732648" y="4183848"/>
                </a:cubicBezTo>
                <a:cubicBezTo>
                  <a:pt x="1223448" y="4183848"/>
                  <a:pt x="0" y="2960400"/>
                  <a:pt x="0" y="1451200"/>
                </a:cubicBezTo>
                <a:cubicBezTo>
                  <a:pt x="0" y="979575"/>
                  <a:pt x="119477" y="535856"/>
                  <a:pt x="329816" y="14865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8CE5A7-9ADB-4C9B-BB40-4148091EE89B}"/>
              </a:ext>
            </a:extLst>
          </p:cNvPr>
          <p:cNvSpPr>
            <a:spLocks noGrp="1"/>
          </p:cNvSpPr>
          <p:nvPr>
            <p:ph type="ctrTitle"/>
          </p:nvPr>
        </p:nvSpPr>
        <p:spPr>
          <a:xfrm>
            <a:off x="4969374" y="4185890"/>
            <a:ext cx="6814623" cy="2834641"/>
          </a:xfrm>
        </p:spPr>
        <p:txBody>
          <a:bodyPr>
            <a:normAutofit/>
          </a:bodyPr>
          <a:lstStyle/>
          <a:p>
            <a:r>
              <a:rPr lang="en-US" sz="1600" dirty="0"/>
              <a:t>Hitler blamed the Jews for Germany’s defeat in WWI. </a:t>
            </a:r>
            <a:br>
              <a:rPr lang="en-US" sz="1600" dirty="0"/>
            </a:br>
            <a:br>
              <a:rPr lang="en-US" sz="1600" dirty="0"/>
            </a:br>
            <a:r>
              <a:rPr lang="en-US" sz="1600" dirty="0"/>
              <a:t>He outlined his antisemitic views in his book “Mein </a:t>
            </a:r>
            <a:r>
              <a:rPr lang="en-US" sz="1600" dirty="0" err="1"/>
              <a:t>Kampf</a:t>
            </a:r>
            <a:r>
              <a:rPr lang="en-US" sz="1600" dirty="0"/>
              <a:t>.” </a:t>
            </a:r>
            <a:br>
              <a:rPr lang="en-US" sz="1600" dirty="0"/>
            </a:br>
            <a:br>
              <a:rPr lang="en-US" sz="1600" dirty="0"/>
            </a:br>
            <a:r>
              <a:rPr lang="en-US" sz="1600" dirty="0"/>
              <a:t>Hitler and the Nazi Party Believed in a supreme, </a:t>
            </a:r>
            <a:r>
              <a:rPr lang="en-US" sz="1600" dirty="0" err="1"/>
              <a:t>aryan</a:t>
            </a:r>
            <a:r>
              <a:rPr lang="en-US" sz="1600" dirty="0"/>
              <a:t> race and he used propaganda to instill this idea in his followers. </a:t>
            </a:r>
            <a:br>
              <a:rPr lang="en-US" sz="1200" dirty="0"/>
            </a:br>
            <a:br>
              <a:rPr lang="en-US" sz="1200" dirty="0"/>
            </a:br>
            <a:br>
              <a:rPr lang="en-US" sz="1200" dirty="0"/>
            </a:br>
            <a:endParaRPr lang="en-US" sz="1200" dirty="0"/>
          </a:p>
        </p:txBody>
      </p:sp>
      <p:pic>
        <p:nvPicPr>
          <p:cNvPr id="2050" name="Picture 2" descr="Image result for aryan race nazi propaganda">
            <a:extLst>
              <a:ext uri="{FF2B5EF4-FFF2-40B4-BE49-F238E27FC236}">
                <a16:creationId xmlns:a16="http://schemas.microsoft.com/office/drawing/2014/main" id="{D366F034-7DB7-41BF-8452-A915FB9EC9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34" r="2" b="2"/>
          <a:stretch/>
        </p:blipFill>
        <p:spPr bwMode="auto">
          <a:xfrm>
            <a:off x="-1" y="413156"/>
            <a:ext cx="3933440" cy="5861304"/>
          </a:xfrm>
          <a:custGeom>
            <a:avLst/>
            <a:gdLst/>
            <a:ahLst/>
            <a:cxnLst/>
            <a:rect l="l" t="t" r="r" b="b"/>
            <a:pathLst>
              <a:path w="3933440" h="5861304">
                <a:moveTo>
                  <a:pt x="1002788" y="0"/>
                </a:moveTo>
                <a:cubicBezTo>
                  <a:pt x="2621342" y="0"/>
                  <a:pt x="3933440" y="1312098"/>
                  <a:pt x="3933440" y="2930652"/>
                </a:cubicBezTo>
                <a:cubicBezTo>
                  <a:pt x="3933440" y="4549206"/>
                  <a:pt x="2621342" y="5861304"/>
                  <a:pt x="1002788" y="5861304"/>
                </a:cubicBezTo>
                <a:cubicBezTo>
                  <a:pt x="699309" y="5861304"/>
                  <a:pt x="406604" y="5815176"/>
                  <a:pt x="131302" y="5729548"/>
                </a:cubicBezTo>
                <a:lnTo>
                  <a:pt x="0" y="5681491"/>
                </a:lnTo>
                <a:lnTo>
                  <a:pt x="0" y="179814"/>
                </a:lnTo>
                <a:lnTo>
                  <a:pt x="131302" y="131756"/>
                </a:lnTo>
                <a:cubicBezTo>
                  <a:pt x="406604" y="46129"/>
                  <a:pt x="699309" y="0"/>
                  <a:pt x="1002788" y="0"/>
                </a:cubicBez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descr="Image result for aryan race nazi propaganda">
            <a:extLst>
              <a:ext uri="{FF2B5EF4-FFF2-40B4-BE49-F238E27FC236}">
                <a16:creationId xmlns:a16="http://schemas.microsoft.com/office/drawing/2014/main" id="{45DA1134-A44C-40DD-AAA2-C2695CAEC9B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 b="32804"/>
          <a:stretch/>
        </p:blipFill>
        <p:spPr bwMode="auto">
          <a:xfrm>
            <a:off x="4518135" y="10"/>
            <a:ext cx="3236976" cy="2995146"/>
          </a:xfrm>
          <a:custGeom>
            <a:avLst/>
            <a:gdLst/>
            <a:ahLst/>
            <a:cxnLst/>
            <a:rect l="l" t="t" r="r" b="b"/>
            <a:pathLst>
              <a:path w="3236976" h="2995156">
                <a:moveTo>
                  <a:pt x="770517" y="0"/>
                </a:moveTo>
                <a:lnTo>
                  <a:pt x="2466460" y="0"/>
                </a:lnTo>
                <a:lnTo>
                  <a:pt x="2523400" y="34592"/>
                </a:lnTo>
                <a:cubicBezTo>
                  <a:pt x="2953921" y="325446"/>
                  <a:pt x="3236976" y="818002"/>
                  <a:pt x="3236976" y="1376668"/>
                </a:cubicBezTo>
                <a:cubicBezTo>
                  <a:pt x="3236976" y="2270534"/>
                  <a:pt x="2512354" y="2995156"/>
                  <a:pt x="1618488" y="2995156"/>
                </a:cubicBezTo>
                <a:cubicBezTo>
                  <a:pt x="724622" y="2995156"/>
                  <a:pt x="0" y="2270534"/>
                  <a:pt x="0" y="1376668"/>
                </a:cubicBezTo>
                <a:cubicBezTo>
                  <a:pt x="0" y="818002"/>
                  <a:pt x="283056" y="325446"/>
                  <a:pt x="713576" y="34592"/>
                </a:cubicBezTo>
                <a:close/>
              </a:path>
            </a:pathLst>
          </a:custGeom>
          <a:noFill/>
          <a:extLst>
            <a:ext uri="{909E8E84-426E-40DD-AFC4-6F175D3DCCD1}">
              <a14:hiddenFill xmlns:a14="http://schemas.microsoft.com/office/drawing/2010/main">
                <a:solidFill>
                  <a:srgbClr val="FFFFFF"/>
                </a:solidFill>
              </a14:hiddenFill>
            </a:ext>
          </a:extLst>
        </p:spPr>
      </p:pic>
      <p:cxnSp>
        <p:nvCxnSpPr>
          <p:cNvPr id="147" name="Straight Connector 146">
            <a:extLst>
              <a:ext uri="{FF2B5EF4-FFF2-40B4-BE49-F238E27FC236}">
                <a16:creationId xmlns:a16="http://schemas.microsoft.com/office/drawing/2014/main" id="{5F763277-E9CA-4693-94AC-A886829766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6735" y="4023360"/>
            <a:ext cx="0" cy="283464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2054" name="Picture 6" descr="Image result for nazi propaganda">
            <a:extLst>
              <a:ext uri="{FF2B5EF4-FFF2-40B4-BE49-F238E27FC236}">
                <a16:creationId xmlns:a16="http://schemas.microsoft.com/office/drawing/2014/main" id="{39BE5E69-DB92-4E39-B0F1-C2A8941C47C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10533"/>
          <a:stretch/>
        </p:blipFill>
        <p:spPr bwMode="auto">
          <a:xfrm>
            <a:off x="8967593" y="2042"/>
            <a:ext cx="3224421" cy="4020664"/>
          </a:xfrm>
          <a:custGeom>
            <a:avLst/>
            <a:gdLst/>
            <a:ahLst/>
            <a:cxnLst/>
            <a:rect l="l" t="t" r="r" b="b"/>
            <a:pathLst>
              <a:path w="3224421" h="4020664">
                <a:moveTo>
                  <a:pt x="449733" y="0"/>
                </a:moveTo>
                <a:lnTo>
                  <a:pt x="3224421" y="0"/>
                </a:lnTo>
                <a:lnTo>
                  <a:pt x="3224421" y="3933205"/>
                </a:lnTo>
                <a:lnTo>
                  <a:pt x="3087301" y="3968462"/>
                </a:lnTo>
                <a:cubicBezTo>
                  <a:pt x="2920035" y="4002689"/>
                  <a:pt x="2746849" y="4020664"/>
                  <a:pt x="2569464" y="4020664"/>
                </a:cubicBezTo>
                <a:cubicBezTo>
                  <a:pt x="1150388" y="4020664"/>
                  <a:pt x="0" y="2870276"/>
                  <a:pt x="0" y="1451200"/>
                </a:cubicBezTo>
                <a:cubicBezTo>
                  <a:pt x="0" y="919047"/>
                  <a:pt x="161773" y="424677"/>
                  <a:pt x="438824" y="14588"/>
                </a:cubicBezTo>
                <a:close/>
              </a:path>
            </a:pathLst>
          </a:custGeom>
          <a:noFill/>
          <a:extLst>
            <a:ext uri="{909E8E84-426E-40DD-AFC4-6F175D3DCCD1}">
              <a14:hiddenFill xmlns:a14="http://schemas.microsoft.com/office/drawing/2010/main">
                <a:solidFill>
                  <a:srgbClr val="FFFFFF"/>
                </a:solidFill>
              </a14:hiddenFill>
            </a:ext>
          </a:extLst>
        </p:spPr>
      </p:pic>
      <p:sp>
        <p:nvSpPr>
          <p:cNvPr id="149" name="Freeform 6">
            <a:extLst>
              <a:ext uri="{FF2B5EF4-FFF2-40B4-BE49-F238E27FC236}">
                <a16:creationId xmlns:a16="http://schemas.microsoft.com/office/drawing/2014/main" id="{E102F430-3B62-4864-BFF5-F26AED2B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44445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8045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6D659A55-8D3B-4B22-AB22-23CA18C76A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14378-9A09-49E7-A9E9-7F387EEE382E}"/>
              </a:ext>
            </a:extLst>
          </p:cNvPr>
          <p:cNvSpPr>
            <a:spLocks noGrp="1"/>
          </p:cNvSpPr>
          <p:nvPr>
            <p:ph type="ctrTitle"/>
          </p:nvPr>
        </p:nvSpPr>
        <p:spPr>
          <a:xfrm>
            <a:off x="4830996" y="4112980"/>
            <a:ext cx="6952993" cy="2334675"/>
          </a:xfrm>
        </p:spPr>
        <p:txBody>
          <a:bodyPr>
            <a:noAutofit/>
          </a:bodyPr>
          <a:lstStyle/>
          <a:p>
            <a:r>
              <a:rPr lang="en-US" sz="1450" dirty="0"/>
              <a:t>The Jews were not the only group of people who did not meet the criteria of Hitler’s Supreme Race. </a:t>
            </a:r>
            <a:br>
              <a:rPr lang="en-US" sz="1450" dirty="0"/>
            </a:br>
            <a:br>
              <a:rPr lang="en-US" sz="1450" dirty="0"/>
            </a:br>
            <a:r>
              <a:rPr lang="en-US" sz="1450" dirty="0"/>
              <a:t>Other Groups of people Considered a threat to the Nazi regime included people with physical and mental disabilities, Gypsies, Poles, Afro-Germans, and Jehovah’s Witnesses. </a:t>
            </a:r>
            <a:br>
              <a:rPr lang="en-US" sz="1450" dirty="0"/>
            </a:br>
            <a:br>
              <a:rPr lang="en-US" sz="1450" dirty="0"/>
            </a:br>
            <a:r>
              <a:rPr lang="en-US" sz="1450" dirty="0"/>
              <a:t>An extreme hatred of the Jews and the idea of a Supreme </a:t>
            </a:r>
            <a:r>
              <a:rPr lang="en-US" sz="1450" dirty="0" err="1"/>
              <a:t>aryan</a:t>
            </a:r>
            <a:r>
              <a:rPr lang="en-US" sz="1450" dirty="0"/>
              <a:t> race was instilled in Nazi men, women, and Children.</a:t>
            </a:r>
            <a:br>
              <a:rPr lang="en-US" sz="1450" dirty="0"/>
            </a:br>
            <a:br>
              <a:rPr lang="en-US" sz="1450" dirty="0"/>
            </a:br>
            <a:r>
              <a:rPr lang="en-US" sz="1450" dirty="0"/>
              <a:t>The Hitler youth was taught Nazi Ideals at a young age with the goal of raising the next generation of Nazis. </a:t>
            </a:r>
          </a:p>
        </p:txBody>
      </p:sp>
      <p:sp>
        <p:nvSpPr>
          <p:cNvPr id="193" name="Rectangle 192">
            <a:extLst>
              <a:ext uri="{FF2B5EF4-FFF2-40B4-BE49-F238E27FC236}">
                <a16:creationId xmlns:a16="http://schemas.microsoft.com/office/drawing/2014/main" id="{F60AEAE6-7FD0-4736-9F50-E09650350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0144"/>
            <a:ext cx="4060371" cy="5238299"/>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n illustration comparing “German Youth” with “Jewish Youth” subtitled, “From the face speaks the soul of the race,” from Alfred Vogel's text Inheritance and Racial Hygiene">
            <a:extLst>
              <a:ext uri="{FF2B5EF4-FFF2-40B4-BE49-F238E27FC236}">
                <a16:creationId xmlns:a16="http://schemas.microsoft.com/office/drawing/2014/main" id="{C0F7C032-5C55-4D10-A136-34D38062A3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50"/>
          <a:stretch/>
        </p:blipFill>
        <p:spPr bwMode="auto">
          <a:xfrm>
            <a:off x="20" y="824129"/>
            <a:ext cx="3881599" cy="4910328"/>
          </a:xfrm>
          <a:prstGeom prst="rect">
            <a:avLst/>
          </a:prstGeom>
          <a:noFill/>
          <a:extLst>
            <a:ext uri="{909E8E84-426E-40DD-AFC4-6F175D3DCCD1}">
              <a14:hiddenFill xmlns:a14="http://schemas.microsoft.com/office/drawing/2010/main">
                <a:solidFill>
                  <a:srgbClr val="FFFFFF"/>
                </a:solidFill>
              </a14:hiddenFill>
            </a:ext>
          </a:extLst>
        </p:spPr>
      </p:pic>
      <p:sp>
        <p:nvSpPr>
          <p:cNvPr id="194" name="Rectangle 193">
            <a:extLst>
              <a:ext uri="{FF2B5EF4-FFF2-40B4-BE49-F238E27FC236}">
                <a16:creationId xmlns:a16="http://schemas.microsoft.com/office/drawing/2014/main" id="{D0A4B87F-11BB-447B-A7D3-3FB41E6FB1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7304" y="0"/>
            <a:ext cx="3712695" cy="3131604"/>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mage result for hitler youth">
            <a:extLst>
              <a:ext uri="{FF2B5EF4-FFF2-40B4-BE49-F238E27FC236}">
                <a16:creationId xmlns:a16="http://schemas.microsoft.com/office/drawing/2014/main" id="{399A4E3A-E2C8-4181-842F-6FE5328DA9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643" r="18192" b="2"/>
          <a:stretch/>
        </p:blipFill>
        <p:spPr bwMode="auto">
          <a:xfrm>
            <a:off x="4722011" y="10"/>
            <a:ext cx="3383280" cy="2952719"/>
          </a:xfrm>
          <a:prstGeom prst="rect">
            <a:avLst/>
          </a:prstGeom>
          <a:noFill/>
          <a:extLst>
            <a:ext uri="{909E8E84-426E-40DD-AFC4-6F175D3DCCD1}">
              <a14:hiddenFill xmlns:a14="http://schemas.microsoft.com/office/drawing/2010/main">
                <a:solidFill>
                  <a:srgbClr val="FFFFFF"/>
                </a:solidFill>
              </a14:hiddenFill>
            </a:ext>
          </a:extLst>
        </p:spPr>
      </p:pic>
      <p:sp>
        <p:nvSpPr>
          <p:cNvPr id="195" name="Rectangle 194">
            <a:extLst>
              <a:ext uri="{FF2B5EF4-FFF2-40B4-BE49-F238E27FC236}">
                <a16:creationId xmlns:a16="http://schemas.microsoft.com/office/drawing/2014/main" id="{6FFC84AC-1D3C-43EE-AC90-1A48C7209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660143"/>
            <a:ext cx="3429000" cy="338328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8" name="Picture 6" descr="Image result for nazi propaganda">
            <a:extLst>
              <a:ext uri="{FF2B5EF4-FFF2-40B4-BE49-F238E27FC236}">
                <a16:creationId xmlns:a16="http://schemas.microsoft.com/office/drawing/2014/main" id="{6F6CB9CA-A72D-4ADB-A645-FF428229C1A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7461" r="1" b="8622"/>
          <a:stretch/>
        </p:blipFill>
        <p:spPr bwMode="auto">
          <a:xfrm>
            <a:off x="8942136" y="824735"/>
            <a:ext cx="3249864" cy="3054096"/>
          </a:xfrm>
          <a:prstGeom prst="rect">
            <a:avLst/>
          </a:prstGeom>
          <a:noFill/>
          <a:extLst>
            <a:ext uri="{909E8E84-426E-40DD-AFC4-6F175D3DCCD1}">
              <a14:hiddenFill xmlns:a14="http://schemas.microsoft.com/office/drawing/2010/main">
                <a:solidFill>
                  <a:srgbClr val="FFFFFF"/>
                </a:solidFill>
              </a14:hiddenFill>
            </a:ext>
          </a:extLst>
        </p:spPr>
      </p:pic>
      <p:sp>
        <p:nvSpPr>
          <p:cNvPr id="196" name="Freeform 6">
            <a:extLst>
              <a:ext uri="{FF2B5EF4-FFF2-40B4-BE49-F238E27FC236}">
                <a16:creationId xmlns:a16="http://schemas.microsoft.com/office/drawing/2014/main" id="{D00CABC0-B7AC-4D7E-BA90-C55DEBFDA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487074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97" name="Straight Connector 196">
            <a:extLst>
              <a:ext uri="{FF2B5EF4-FFF2-40B4-BE49-F238E27FC236}">
                <a16:creationId xmlns:a16="http://schemas.microsoft.com/office/drawing/2014/main" id="{995DA371-BE66-469D-9751-75CDF2B92E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7304" y="4389120"/>
            <a:ext cx="0" cy="24688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88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3" name="Rectangle 142">
            <a:extLst>
              <a:ext uri="{FF2B5EF4-FFF2-40B4-BE49-F238E27FC236}">
                <a16:creationId xmlns:a16="http://schemas.microsoft.com/office/drawing/2014/main" id="{6B64DAB0-6221-4390-BAEC-0CA79FB7CF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32638"/>
            <a:ext cx="12191999" cy="6890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F677D-EDA0-4E2E-BEBE-E0F917029988}"/>
              </a:ext>
            </a:extLst>
          </p:cNvPr>
          <p:cNvSpPr>
            <a:spLocks noGrp="1"/>
          </p:cNvSpPr>
          <p:nvPr>
            <p:ph type="ctrTitle"/>
          </p:nvPr>
        </p:nvSpPr>
        <p:spPr>
          <a:xfrm>
            <a:off x="898634" y="3310763"/>
            <a:ext cx="10515599" cy="2545673"/>
          </a:xfrm>
        </p:spPr>
        <p:txBody>
          <a:bodyPr anchor="b">
            <a:normAutofit/>
          </a:bodyPr>
          <a:lstStyle/>
          <a:p>
            <a:pPr algn="r"/>
            <a:r>
              <a:rPr lang="en-US" sz="1800" dirty="0"/>
              <a:t>Germans strip Jews of their Citizenship and seize their property.</a:t>
            </a:r>
            <a:br>
              <a:rPr lang="en-US" sz="1800" dirty="0"/>
            </a:br>
            <a:br>
              <a:rPr lang="en-US" sz="1800" dirty="0"/>
            </a:br>
            <a:r>
              <a:rPr lang="en-US" sz="1800" dirty="0"/>
              <a:t>Jews were forced to wear a yellow star of David so they were labeled as Jews in public. </a:t>
            </a:r>
            <a:br>
              <a:rPr lang="en-US" sz="1800" dirty="0"/>
            </a:br>
            <a:br>
              <a:rPr lang="en-US" sz="1800" dirty="0"/>
            </a:br>
            <a:r>
              <a:rPr lang="en-US" sz="1800" dirty="0">
                <a:hlinkClick r:id="rId2"/>
              </a:rPr>
              <a:t>https://www.holocaustcenter.org/visit/library-archive/holocaust-badges/</a:t>
            </a:r>
            <a:br>
              <a:rPr lang="en-US" sz="1800" dirty="0"/>
            </a:br>
            <a:br>
              <a:rPr lang="en-US" sz="1800" dirty="0"/>
            </a:br>
            <a:r>
              <a:rPr lang="en-US" sz="1800" dirty="0"/>
              <a:t>On the “night of broken glass,” or</a:t>
            </a:r>
            <a:br>
              <a:rPr lang="en-US" sz="1800" dirty="0"/>
            </a:br>
            <a:r>
              <a:rPr lang="en-US" sz="1800" dirty="0"/>
              <a:t>Kristallnacht, many Jewish homes and businesses were destroyed</a:t>
            </a:r>
            <a:r>
              <a:rPr lang="en-US" sz="1400" dirty="0"/>
              <a:t>.</a:t>
            </a:r>
          </a:p>
        </p:txBody>
      </p:sp>
      <p:pic>
        <p:nvPicPr>
          <p:cNvPr id="4098" name="Picture 2" descr="Image result for kristallnacht">
            <a:extLst>
              <a:ext uri="{FF2B5EF4-FFF2-40B4-BE49-F238E27FC236}">
                <a16:creationId xmlns:a16="http://schemas.microsoft.com/office/drawing/2014/main" id="{A54AADB3-E681-444B-B332-52C5C33141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93" r="9828" b="1"/>
          <a:stretch/>
        </p:blipFill>
        <p:spPr bwMode="auto">
          <a:xfrm>
            <a:off x="-1" y="-32639"/>
            <a:ext cx="4059936" cy="29896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mage result for kristallnacht">
            <a:extLst>
              <a:ext uri="{FF2B5EF4-FFF2-40B4-BE49-F238E27FC236}">
                <a16:creationId xmlns:a16="http://schemas.microsoft.com/office/drawing/2014/main" id="{8A3BC36E-BA8A-4781-AD72-9C2A191612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804" b="-2"/>
          <a:stretch/>
        </p:blipFill>
        <p:spPr bwMode="auto">
          <a:xfrm>
            <a:off x="4056199" y="-32639"/>
            <a:ext cx="4059936" cy="29896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kristallnacht">
            <a:extLst>
              <a:ext uri="{FF2B5EF4-FFF2-40B4-BE49-F238E27FC236}">
                <a16:creationId xmlns:a16="http://schemas.microsoft.com/office/drawing/2014/main" id="{7C661E70-33CA-4D61-B55A-23E8AF104ED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114" r="-2" b="-2"/>
          <a:stretch/>
        </p:blipFill>
        <p:spPr bwMode="auto">
          <a:xfrm>
            <a:off x="8110532" y="-32639"/>
            <a:ext cx="4081468" cy="2989625"/>
          </a:xfrm>
          <a:prstGeom prst="rect">
            <a:avLst/>
          </a:prstGeom>
          <a:noFill/>
          <a:extLst>
            <a:ext uri="{909E8E84-426E-40DD-AFC4-6F175D3DCCD1}">
              <a14:hiddenFill xmlns:a14="http://schemas.microsoft.com/office/drawing/2010/main">
                <a:solidFill>
                  <a:srgbClr val="FFFFFF"/>
                </a:solidFill>
              </a14:hiddenFill>
            </a:ext>
          </a:extLst>
        </p:spPr>
      </p:pic>
      <p:sp>
        <p:nvSpPr>
          <p:cNvPr id="145" name="Freeform 6">
            <a:extLst>
              <a:ext uri="{FF2B5EF4-FFF2-40B4-BE49-F238E27FC236}">
                <a16:creationId xmlns:a16="http://schemas.microsoft.com/office/drawing/2014/main" id="{233168A9-B0C2-4738-B2A3-636FDC4848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503728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47" name="Straight Connector 146">
            <a:extLst>
              <a:ext uri="{FF2B5EF4-FFF2-40B4-BE49-F238E27FC236}">
                <a16:creationId xmlns:a16="http://schemas.microsoft.com/office/drawing/2014/main" id="{3126C882-42AB-4C5D-A17E-6A9C413C4A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6178167"/>
            <a:ext cx="10244326"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61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1" name="Rectangle 140">
            <a:extLst>
              <a:ext uri="{FF2B5EF4-FFF2-40B4-BE49-F238E27FC236}">
                <a16:creationId xmlns:a16="http://schemas.microsoft.com/office/drawing/2014/main" id="{6B64DAB0-6221-4390-BAEC-0CA79FB7CF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32638"/>
            <a:ext cx="12191999" cy="6890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56D47-2487-4F42-995A-1FE3FA4BDDA9}"/>
              </a:ext>
            </a:extLst>
          </p:cNvPr>
          <p:cNvSpPr>
            <a:spLocks noGrp="1"/>
          </p:cNvSpPr>
          <p:nvPr>
            <p:ph type="ctrTitle"/>
          </p:nvPr>
        </p:nvSpPr>
        <p:spPr>
          <a:xfrm>
            <a:off x="513057" y="4532487"/>
            <a:ext cx="11146220" cy="1645680"/>
          </a:xfrm>
        </p:spPr>
        <p:txBody>
          <a:bodyPr anchor="b">
            <a:noAutofit/>
          </a:bodyPr>
          <a:lstStyle/>
          <a:p>
            <a:r>
              <a:rPr lang="en-US" sz="1700" dirty="0"/>
              <a:t>When Germany conquered huge sections of Europe and the Soviet Union early in World War II, nearly 10 million Jews came under Hitler’s control. The Nazis forced many Jews into </a:t>
            </a:r>
            <a:r>
              <a:rPr lang="en-US" sz="1700" u="sng" dirty="0"/>
              <a:t>ghettos</a:t>
            </a:r>
            <a:r>
              <a:rPr lang="en-US" sz="1700" dirty="0"/>
              <a:t>.</a:t>
            </a:r>
            <a:br>
              <a:rPr lang="en-US" sz="1700" dirty="0"/>
            </a:br>
            <a:br>
              <a:rPr lang="en-US" sz="1700" dirty="0"/>
            </a:br>
            <a:r>
              <a:rPr lang="en-US" sz="1700" dirty="0"/>
              <a:t>Ghettos were overcrowded, impoverished, and lacking medical care. </a:t>
            </a:r>
            <a:br>
              <a:rPr lang="en-US" sz="1700" dirty="0"/>
            </a:br>
            <a:br>
              <a:rPr lang="en-US" sz="1700" dirty="0"/>
            </a:br>
            <a:br>
              <a:rPr lang="en-US" sz="1700" dirty="0"/>
            </a:br>
            <a:r>
              <a:rPr lang="en-US" sz="1700" dirty="0"/>
              <a:t>Fighting back:</a:t>
            </a:r>
            <a:br>
              <a:rPr lang="en-US" sz="1700" dirty="0"/>
            </a:br>
            <a:r>
              <a:rPr lang="en-US" sz="1700" dirty="0"/>
              <a:t>in April 1943 Jews in the Warsaw ghetto staged</a:t>
            </a:r>
            <a:br>
              <a:rPr lang="en-US" sz="1700" dirty="0"/>
            </a:br>
            <a:r>
              <a:rPr lang="en-US" sz="1700" dirty="0"/>
              <a:t>a violent uprising, attacking the Germans with guns and homemade bombs.</a:t>
            </a:r>
            <a:br>
              <a:rPr lang="en-US" sz="1700" dirty="0"/>
            </a:br>
            <a:r>
              <a:rPr lang="en-US" sz="1700" dirty="0"/>
              <a:t>It took German troops nearly a month to crush the revolt. Survivors were sent to Treblinka.</a:t>
            </a:r>
          </a:p>
        </p:txBody>
      </p:sp>
      <p:pic>
        <p:nvPicPr>
          <p:cNvPr id="5128" name="Picture 8" descr="Image result for warsaw ghetto">
            <a:extLst>
              <a:ext uri="{FF2B5EF4-FFF2-40B4-BE49-F238E27FC236}">
                <a16:creationId xmlns:a16="http://schemas.microsoft.com/office/drawing/2014/main" id="{6FE00E6C-C90F-42F6-B51D-FCDA5EFFC0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89" r="2" b="2"/>
          <a:stretch/>
        </p:blipFill>
        <p:spPr bwMode="auto">
          <a:xfrm>
            <a:off x="-1" y="-32639"/>
            <a:ext cx="4059936" cy="2989625"/>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jewish ghetto">
            <a:extLst>
              <a:ext uri="{FF2B5EF4-FFF2-40B4-BE49-F238E27FC236}">
                <a16:creationId xmlns:a16="http://schemas.microsoft.com/office/drawing/2014/main" id="{DDBEB5A0-B902-49EE-A639-3A8786F9CE7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298" r="10223" b="1"/>
          <a:stretch/>
        </p:blipFill>
        <p:spPr bwMode="auto">
          <a:xfrm>
            <a:off x="4056199" y="-32639"/>
            <a:ext cx="4059936" cy="29896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jewish ghetto">
            <a:extLst>
              <a:ext uri="{FF2B5EF4-FFF2-40B4-BE49-F238E27FC236}">
                <a16:creationId xmlns:a16="http://schemas.microsoft.com/office/drawing/2014/main" id="{88CAEBF3-9E8D-440D-AE05-D57431CCCCE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4" r="13700" b="2"/>
          <a:stretch/>
        </p:blipFill>
        <p:spPr bwMode="auto">
          <a:xfrm>
            <a:off x="8110532" y="-32639"/>
            <a:ext cx="4081468" cy="2989625"/>
          </a:xfrm>
          <a:prstGeom prst="rect">
            <a:avLst/>
          </a:prstGeom>
          <a:noFill/>
          <a:extLst>
            <a:ext uri="{909E8E84-426E-40DD-AFC4-6F175D3DCCD1}">
              <a14:hiddenFill xmlns:a14="http://schemas.microsoft.com/office/drawing/2010/main">
                <a:solidFill>
                  <a:srgbClr val="FFFFFF"/>
                </a:solidFill>
              </a14:hiddenFill>
            </a:ext>
          </a:extLst>
        </p:spPr>
      </p:pic>
      <p:sp>
        <p:nvSpPr>
          <p:cNvPr id="143" name="Freeform 6">
            <a:extLst>
              <a:ext uri="{FF2B5EF4-FFF2-40B4-BE49-F238E27FC236}">
                <a16:creationId xmlns:a16="http://schemas.microsoft.com/office/drawing/2014/main" id="{233168A9-B0C2-4738-B2A3-636FDC4848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503728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145" name="Straight Connector 144">
            <a:extLst>
              <a:ext uri="{FF2B5EF4-FFF2-40B4-BE49-F238E27FC236}">
                <a16:creationId xmlns:a16="http://schemas.microsoft.com/office/drawing/2014/main" id="{3126C882-42AB-4C5D-A17E-6A9C413C4A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6178167"/>
            <a:ext cx="10244326"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56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294605FB-06DC-47EE-AFAD-7D4E7B3A3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01F8EB-184A-45AA-BA04-713E09820568}"/>
              </a:ext>
            </a:extLst>
          </p:cNvPr>
          <p:cNvSpPr>
            <a:spLocks noGrp="1"/>
          </p:cNvSpPr>
          <p:nvPr>
            <p:ph type="ctrTitle"/>
          </p:nvPr>
        </p:nvSpPr>
        <p:spPr>
          <a:xfrm>
            <a:off x="4722011" y="3878831"/>
            <a:ext cx="7061999" cy="1641813"/>
          </a:xfrm>
        </p:spPr>
        <p:txBody>
          <a:bodyPr>
            <a:noAutofit/>
          </a:bodyPr>
          <a:lstStyle/>
          <a:p>
            <a:r>
              <a:rPr lang="en-US" sz="1400" dirty="0"/>
              <a:t>Hitler’s “final solution”</a:t>
            </a:r>
            <a:br>
              <a:rPr lang="en-US" sz="1400" dirty="0"/>
            </a:br>
            <a:r>
              <a:rPr lang="en-US" sz="1400" dirty="0"/>
              <a:t>was genocide, or the extermination of an entire group of people.</a:t>
            </a:r>
            <a:br>
              <a:rPr lang="en-US" sz="1400" dirty="0"/>
            </a:br>
            <a:br>
              <a:rPr lang="en-US" sz="1400" dirty="0"/>
            </a:br>
            <a:r>
              <a:rPr lang="en-US" sz="1400" dirty="0"/>
              <a:t>Hitler built several death camps which contained gas chambers and crematoriums. </a:t>
            </a:r>
            <a:br>
              <a:rPr lang="en-US" sz="1400" dirty="0"/>
            </a:br>
            <a:br>
              <a:rPr lang="en-US" sz="1400" dirty="0"/>
            </a:br>
            <a:r>
              <a:rPr lang="en-US" sz="1400" dirty="0"/>
              <a:t>The Nazis shipped millions of people to these camps. </a:t>
            </a:r>
            <a:br>
              <a:rPr lang="en-US" sz="1400" dirty="0"/>
            </a:br>
            <a:br>
              <a:rPr lang="en-US" sz="1400" dirty="0"/>
            </a:br>
            <a:r>
              <a:rPr lang="en-US" sz="1400" dirty="0"/>
              <a:t>At the death camps most children, the elderly, and the sick were immediately executed.</a:t>
            </a:r>
            <a:br>
              <a:rPr lang="en-US" sz="1400" dirty="0"/>
            </a:br>
            <a:r>
              <a:rPr lang="en-US" sz="1400" dirty="0"/>
              <a:t> </a:t>
            </a:r>
            <a:br>
              <a:rPr lang="en-US" sz="1400" dirty="0"/>
            </a:br>
            <a:r>
              <a:rPr lang="en-US" sz="1400" dirty="0"/>
              <a:t>Those strong enough to work were used as laborers. When they became too ill to work, they were sent to the gas chambers. </a:t>
            </a:r>
          </a:p>
        </p:txBody>
      </p:sp>
      <p:sp>
        <p:nvSpPr>
          <p:cNvPr id="79" name="Rectangle 78">
            <a:extLst>
              <a:ext uri="{FF2B5EF4-FFF2-40B4-BE49-F238E27FC236}">
                <a16:creationId xmlns:a16="http://schemas.microsoft.com/office/drawing/2014/main" id="{DDF5F635-46B0-4E17-BDB7-058F99A63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7304" y="0"/>
            <a:ext cx="3712695" cy="3131604"/>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0902AA7-C22A-4CF1-8989-54F40E068F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3467"/>
            <a:ext cx="4060371" cy="2738453"/>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2" name="Picture 8" descr="Image result for concentration camp nazi">
            <a:extLst>
              <a:ext uri="{FF2B5EF4-FFF2-40B4-BE49-F238E27FC236}">
                <a16:creationId xmlns:a16="http://schemas.microsoft.com/office/drawing/2014/main" id="{71069493-654B-4481-A9FE-8FEB0064C3B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334" r="1" b="7188"/>
          <a:stretch/>
        </p:blipFill>
        <p:spPr bwMode="auto">
          <a:xfrm>
            <a:off x="20" y="814434"/>
            <a:ext cx="3881599" cy="240913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Image result for concentration camp nazi">
            <a:extLst>
              <a:ext uri="{FF2B5EF4-FFF2-40B4-BE49-F238E27FC236}">
                <a16:creationId xmlns:a16="http://schemas.microsoft.com/office/drawing/2014/main" id="{1CB56B08-1837-4F12-88BF-057AF47B71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514" r="11108"/>
          <a:stretch/>
        </p:blipFill>
        <p:spPr bwMode="auto">
          <a:xfrm>
            <a:off x="4722011" y="2"/>
            <a:ext cx="3383280" cy="2952729"/>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C5C6FB13-65FD-4876-9FC4-A9EAE580C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643467"/>
            <a:ext cx="3429000" cy="3285412"/>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8" name="Picture 4" descr="Image result for nazi concentration camp gas chambers">
            <a:extLst>
              <a:ext uri="{FF2B5EF4-FFF2-40B4-BE49-F238E27FC236}">
                <a16:creationId xmlns:a16="http://schemas.microsoft.com/office/drawing/2014/main" id="{D9354179-5E2A-4707-9E13-41D32FA4A89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784" r="5202" b="-2"/>
          <a:stretch/>
        </p:blipFill>
        <p:spPr bwMode="auto">
          <a:xfrm>
            <a:off x="8942136" y="829387"/>
            <a:ext cx="3249864" cy="2934897"/>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77E81D7D-BFBF-47EF-9C1E-642C400C1F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371" y="3878831"/>
            <a:ext cx="3429000" cy="2556875"/>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Image result for nazi concentration camp gas chambers">
            <a:extLst>
              <a:ext uri="{FF2B5EF4-FFF2-40B4-BE49-F238E27FC236}">
                <a16:creationId xmlns:a16="http://schemas.microsoft.com/office/drawing/2014/main" id="{E458AD3D-DFA7-49DC-A493-F4BE8411EFC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876" r="5982" b="-3"/>
          <a:stretch/>
        </p:blipFill>
        <p:spPr bwMode="auto">
          <a:xfrm>
            <a:off x="795963" y="4041946"/>
            <a:ext cx="3099816" cy="2230645"/>
          </a:xfrm>
          <a:prstGeom prst="rect">
            <a:avLst/>
          </a:prstGeom>
          <a:noFill/>
          <a:extLst>
            <a:ext uri="{909E8E84-426E-40DD-AFC4-6F175D3DCCD1}">
              <a14:hiddenFill xmlns:a14="http://schemas.microsoft.com/office/drawing/2010/main">
                <a:solidFill>
                  <a:srgbClr val="FFFFFF"/>
                </a:solidFill>
              </a14:hiddenFill>
            </a:ext>
          </a:extLst>
        </p:spPr>
      </p:pic>
      <p:cxnSp>
        <p:nvCxnSpPr>
          <p:cNvPr id="87" name="Straight Connector 86">
            <a:extLst>
              <a:ext uri="{FF2B5EF4-FFF2-40B4-BE49-F238E27FC236}">
                <a16:creationId xmlns:a16="http://schemas.microsoft.com/office/drawing/2014/main" id="{5F763277-E9CA-4693-94AC-A886829766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2011" y="4297680"/>
            <a:ext cx="0" cy="256032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89" name="Freeform 6">
            <a:extLst>
              <a:ext uri="{FF2B5EF4-FFF2-40B4-BE49-F238E27FC236}">
                <a16:creationId xmlns:a16="http://schemas.microsoft.com/office/drawing/2014/main" id="{E102F430-3B62-4864-BFF5-F26AED2B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44445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8430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C24D-74ED-4A46-AE53-82CB7666A683}"/>
              </a:ext>
            </a:extLst>
          </p:cNvPr>
          <p:cNvSpPr>
            <a:spLocks noGrp="1"/>
          </p:cNvSpPr>
          <p:nvPr>
            <p:ph type="ctrTitle"/>
          </p:nvPr>
        </p:nvSpPr>
        <p:spPr>
          <a:xfrm>
            <a:off x="1084944" y="1143293"/>
            <a:ext cx="6727243" cy="4268965"/>
          </a:xfrm>
        </p:spPr>
        <p:txBody>
          <a:bodyPr>
            <a:normAutofit/>
          </a:bodyPr>
          <a:lstStyle/>
          <a:p>
            <a:r>
              <a:rPr lang="en-US" sz="2300"/>
              <a:t>“When we got off the cattle truck, they ordered, ‘Men, right; women,</a:t>
            </a:r>
            <a:br>
              <a:rPr lang="en-US" sz="2300"/>
            </a:br>
            <a:r>
              <a:rPr lang="en-US" sz="2300"/>
              <a:t>left.’ . . . I went with my father. My little sister, Esther, she went</a:t>
            </a:r>
            <a:br>
              <a:rPr lang="en-US" sz="2300"/>
            </a:br>
            <a:r>
              <a:rPr lang="en-US" sz="2300"/>
              <a:t>with my mother. Esther was only eleven. She was holding my</a:t>
            </a:r>
            <a:br>
              <a:rPr lang="en-US" sz="2300"/>
            </a:br>
            <a:r>
              <a:rPr lang="en-US" sz="2300"/>
              <a:t>mother’s hand. When they made a selection of the women, Esther</a:t>
            </a:r>
            <a:br>
              <a:rPr lang="en-US" sz="2300"/>
            </a:br>
            <a:r>
              <a:rPr lang="en-US" sz="2300"/>
              <a:t>clung to my mother. My mother wouldn’t give her up. . . . They went</a:t>
            </a:r>
            <a:br>
              <a:rPr lang="en-US" sz="2300"/>
            </a:br>
            <a:r>
              <a:rPr lang="en-US" sz="2300"/>
              <a:t>straight to the gas chamber.” —Moritz Vegh, 13 </a:t>
            </a:r>
          </a:p>
        </p:txBody>
      </p:sp>
      <p:cxnSp>
        <p:nvCxnSpPr>
          <p:cNvPr id="7174" name="Straight Connector 72">
            <a:extLst>
              <a:ext uri="{FF2B5EF4-FFF2-40B4-BE49-F238E27FC236}">
                <a16:creationId xmlns:a16="http://schemas.microsoft.com/office/drawing/2014/main" id="{CB7B2B05-2C1C-4625-9872-03BB8273CA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7170" name="Picture 2" descr="Image result for cattle cars nazi">
            <a:extLst>
              <a:ext uri="{FF2B5EF4-FFF2-40B4-BE49-F238E27FC236}">
                <a16:creationId xmlns:a16="http://schemas.microsoft.com/office/drawing/2014/main" id="{825BA390-F0FF-45FA-A07E-A770D6D3AE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7861"/>
          <a:stretch/>
        </p:blipFill>
        <p:spPr bwMode="auto">
          <a:xfrm>
            <a:off x="8123274" y="10"/>
            <a:ext cx="4068726" cy="2606030"/>
          </a:xfrm>
          <a:prstGeom prst="rect">
            <a:avLst/>
          </a:prstGeom>
          <a:noFill/>
          <a:extLst>
            <a:ext uri="{909E8E84-426E-40DD-AFC4-6F175D3DCCD1}">
              <a14:hiddenFill xmlns:a14="http://schemas.microsoft.com/office/drawing/2010/main">
                <a:solidFill>
                  <a:srgbClr val="FFFFFF"/>
                </a:solidFill>
              </a14:hiddenFill>
            </a:ext>
          </a:extLst>
        </p:spPr>
      </p:pic>
      <p:sp>
        <p:nvSpPr>
          <p:cNvPr id="7175" name="Freeform 6">
            <a:extLst>
              <a:ext uri="{FF2B5EF4-FFF2-40B4-BE49-F238E27FC236}">
                <a16:creationId xmlns:a16="http://schemas.microsoft.com/office/drawing/2014/main" id="{158B7144-9D95-4C1A-963C-E4929C5E7A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pic>
        <p:nvPicPr>
          <p:cNvPr id="7172" name="Picture 4" descr="Image result for cattle cars nazi">
            <a:extLst>
              <a:ext uri="{FF2B5EF4-FFF2-40B4-BE49-F238E27FC236}">
                <a16:creationId xmlns:a16="http://schemas.microsoft.com/office/drawing/2014/main" id="{A539EDC0-5A96-41C0-A695-55A0785D0D9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30" r="23449" b="1"/>
          <a:stretch/>
        </p:blipFill>
        <p:spPr bwMode="auto">
          <a:xfrm>
            <a:off x="8123274" y="2606040"/>
            <a:ext cx="4068726" cy="425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07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7316-18A4-4B81-960D-68987B93F686}"/>
              </a:ext>
            </a:extLst>
          </p:cNvPr>
          <p:cNvSpPr>
            <a:spLocks noGrp="1"/>
          </p:cNvSpPr>
          <p:nvPr>
            <p:ph type="ctrTitle"/>
          </p:nvPr>
        </p:nvSpPr>
        <p:spPr>
          <a:xfrm>
            <a:off x="1084944" y="1143293"/>
            <a:ext cx="6727243" cy="5273273"/>
          </a:xfrm>
        </p:spPr>
        <p:txBody>
          <a:bodyPr>
            <a:normAutofit fontScale="90000"/>
          </a:bodyPr>
          <a:lstStyle/>
          <a:p>
            <a:r>
              <a:rPr lang="en-US" sz="1800" dirty="0"/>
              <a:t>St. Maximilian Kolbe</a:t>
            </a:r>
            <a:br>
              <a:rPr lang="en-US" sz="1800" dirty="0"/>
            </a:br>
            <a:br>
              <a:rPr lang="en-US" sz="1800" dirty="0"/>
            </a:br>
            <a:r>
              <a:rPr lang="en-US" sz="1800" i="0" dirty="0"/>
              <a:t>Maximilian Kolbe was a Polish Conventual Franciscan friar who volunteered to die in place of a stranger in the German death camp of Auschwitz, located in German-occupied Poland during World War II</a:t>
            </a:r>
            <a:br>
              <a:rPr lang="en-US" sz="1800" i="0" dirty="0"/>
            </a:br>
            <a:br>
              <a:rPr lang="en-US" sz="1800" i="0" dirty="0"/>
            </a:br>
            <a:r>
              <a:rPr lang="en-US" sz="1800" i="0" dirty="0"/>
              <a:t>When a prisoner escaped late in July of that year, ten men from his barracks were picked to suffer death by starvation as both punishment and deterrent. Fr. Maximilian offered to take the place of one of the men; Franciszek </a:t>
            </a:r>
            <a:r>
              <a:rPr lang="en-US" sz="1800" i="0" dirty="0" err="1"/>
              <a:t>Gajowniczek</a:t>
            </a:r>
            <a:r>
              <a:rPr lang="en-US" sz="1800" i="0" dirty="0"/>
              <a:t> had let out a cry of pain for his family and this holy priest volunteered to take his place. </a:t>
            </a:r>
            <a:br>
              <a:rPr lang="en-US" sz="1800" i="0" dirty="0"/>
            </a:br>
            <a:br>
              <a:rPr lang="en-US" sz="1800" i="0" dirty="0"/>
            </a:br>
            <a:r>
              <a:rPr lang="en-US" sz="1800" i="0" dirty="0"/>
              <a:t>He was Placed in a starvation bunker for three weeks and survived along with 3 other prisoners.</a:t>
            </a:r>
            <a:br>
              <a:rPr lang="en-US" sz="1800" i="0" dirty="0"/>
            </a:br>
            <a:br>
              <a:rPr lang="en-US" sz="1800" i="0" dirty="0"/>
            </a:br>
            <a:r>
              <a:rPr lang="en-US" sz="1800" i="0" dirty="0"/>
              <a:t>They all died by lethal injection of carbolic acid.</a:t>
            </a:r>
            <a:br>
              <a:rPr lang="en-US" sz="1800" i="0" dirty="0"/>
            </a:br>
            <a:br>
              <a:rPr lang="en-US" sz="1800" i="0" dirty="0"/>
            </a:br>
            <a:r>
              <a:rPr lang="en-US" sz="1800" i="0" dirty="0"/>
              <a:t> “no greater love than this, that a man lays down his life for his friend” (John 15:13).</a:t>
            </a:r>
            <a:br>
              <a:rPr lang="en-US" sz="1800" i="0" dirty="0"/>
            </a:br>
            <a:br>
              <a:rPr lang="en-US" sz="1800" i="0" dirty="0"/>
            </a:br>
            <a:br>
              <a:rPr lang="en-US" sz="1800" i="0" dirty="0"/>
            </a:br>
            <a:br>
              <a:rPr lang="en-US" sz="1800" i="0" dirty="0"/>
            </a:br>
            <a:br>
              <a:rPr lang="en-US" sz="1800" i="0" dirty="0"/>
            </a:br>
            <a:br>
              <a:rPr lang="en-US" sz="1800" i="0" dirty="0"/>
            </a:br>
            <a:br>
              <a:rPr lang="en-US" sz="1800" i="0" dirty="0"/>
            </a:br>
            <a:br>
              <a:rPr lang="en-US" sz="1800" i="0" dirty="0"/>
            </a:br>
            <a:br>
              <a:rPr lang="en-US" sz="1800" i="0" dirty="0"/>
            </a:br>
            <a:br>
              <a:rPr lang="en-US" sz="1800" i="0" dirty="0"/>
            </a:br>
            <a:r>
              <a:rPr lang="en-US" sz="1800" i="0" dirty="0"/>
              <a:t>for there is “no greater love than this, that a man lays down his life for his friend”</a:t>
            </a:r>
            <a:endParaRPr lang="en-US" sz="1800" dirty="0"/>
          </a:p>
        </p:txBody>
      </p:sp>
      <p:cxnSp>
        <p:nvCxnSpPr>
          <p:cNvPr id="139" name="Straight Connector 138">
            <a:extLst>
              <a:ext uri="{FF2B5EF4-FFF2-40B4-BE49-F238E27FC236}">
                <a16:creationId xmlns:a16="http://schemas.microsoft.com/office/drawing/2014/main" id="{0CDEC46A-E4EC-4501-B84E-00FA5A53B9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9218" name="Picture 2" descr="Image result for st. maximilian kolbe">
            <a:extLst>
              <a:ext uri="{FF2B5EF4-FFF2-40B4-BE49-F238E27FC236}">
                <a16:creationId xmlns:a16="http://schemas.microsoft.com/office/drawing/2014/main" id="{5774AA44-D913-4D00-853A-2AB684E629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9" b="-1"/>
          <a:stretch/>
        </p:blipFill>
        <p:spPr bwMode="auto">
          <a:xfrm>
            <a:off x="8123274" y="10"/>
            <a:ext cx="4069080" cy="2285990"/>
          </a:xfrm>
          <a:prstGeom prst="rect">
            <a:avLst/>
          </a:prstGeom>
          <a:noFill/>
          <a:extLst>
            <a:ext uri="{909E8E84-426E-40DD-AFC4-6F175D3DCCD1}">
              <a14:hiddenFill xmlns:a14="http://schemas.microsoft.com/office/drawing/2010/main">
                <a:solidFill>
                  <a:srgbClr val="FFFFFF"/>
                </a:solidFill>
              </a14:hiddenFill>
            </a:ext>
          </a:extLst>
        </p:spPr>
      </p:pic>
      <p:sp>
        <p:nvSpPr>
          <p:cNvPr id="141" name="Freeform 6">
            <a:extLst>
              <a:ext uri="{FF2B5EF4-FFF2-40B4-BE49-F238E27FC236}">
                <a16:creationId xmlns:a16="http://schemas.microsoft.com/office/drawing/2014/main" id="{303FF050-3D48-44CA-A87C-67F474422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pic>
        <p:nvPicPr>
          <p:cNvPr id="9220" name="Picture 4" descr="St. Maximilian Kolbe as a Friar">
            <a:extLst>
              <a:ext uri="{FF2B5EF4-FFF2-40B4-BE49-F238E27FC236}">
                <a16:creationId xmlns:a16="http://schemas.microsoft.com/office/drawing/2014/main" id="{1A1661C3-37CE-4A74-83C2-F1AF2AF9629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1483" r="1" b="38817"/>
          <a:stretch/>
        </p:blipFill>
        <p:spPr bwMode="auto">
          <a:xfrm>
            <a:off x="8123274" y="2286000"/>
            <a:ext cx="406908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Maximilian Kolbe Militia Immaculatae">
            <a:extLst>
              <a:ext uri="{FF2B5EF4-FFF2-40B4-BE49-F238E27FC236}">
                <a16:creationId xmlns:a16="http://schemas.microsoft.com/office/drawing/2014/main" id="{D37B69C3-8A61-49A6-8226-65A4EB04463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32753" b="29420"/>
          <a:stretch/>
        </p:blipFill>
        <p:spPr bwMode="auto">
          <a:xfrm>
            <a:off x="8123274" y="4572000"/>
            <a:ext cx="406908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676555"/>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otalTime>115</TotalTime>
  <Words>778</Words>
  <Application>Microsoft Office PowerPoint</Application>
  <PresentationFormat>Widescreen</PresentationFormat>
  <Paragraphs>12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Schoolbook</vt:lpstr>
      <vt:lpstr>Corbel</vt:lpstr>
      <vt:lpstr>Headlines</vt:lpstr>
      <vt:lpstr> The Holocaust </vt:lpstr>
      <vt:lpstr>What is the Holocaust? </vt:lpstr>
      <vt:lpstr>Hitler blamed the Jews for Germany’s defeat in WWI.   He outlined his antisemitic views in his book “Mein Kampf.”   Hitler and the Nazi Party Believed in a supreme, aryan race and he used propaganda to instill this idea in his followers.    </vt:lpstr>
      <vt:lpstr>The Jews were not the only group of people who did not meet the criteria of Hitler’s Supreme Race.   Other Groups of people Considered a threat to the Nazi regime included people with physical and mental disabilities, Gypsies, Poles, Afro-Germans, and Jehovah’s Witnesses.   An extreme hatred of the Jews and the idea of a Supreme aryan race was instilled in Nazi men, women, and Children.  The Hitler youth was taught Nazi Ideals at a young age with the goal of raising the next generation of Nazis. </vt:lpstr>
      <vt:lpstr>Germans strip Jews of their Citizenship and seize their property.  Jews were forced to wear a yellow star of David so they were labeled as Jews in public.   https://www.holocaustcenter.org/visit/library-archive/holocaust-badges/  On the “night of broken glass,” or Kristallnacht, many Jewish homes and businesses were destroyed.</vt:lpstr>
      <vt:lpstr>When Germany conquered huge sections of Europe and the Soviet Union early in World War II, nearly 10 million Jews came under Hitler’s control. The Nazis forced many Jews into ghettos.  Ghettos were overcrowded, impoverished, and lacking medical care.    Fighting back: in April 1943 Jews in the Warsaw ghetto staged a violent uprising, attacking the Germans with guns and homemade bombs. It took German troops nearly a month to crush the revolt. Survivors were sent to Treblinka.</vt:lpstr>
      <vt:lpstr>Hitler’s “final solution” was genocide, or the extermination of an entire group of people.  Hitler built several death camps which contained gas chambers and crematoriums.   The Nazis shipped millions of people to these camps.   At the death camps most children, the elderly, and the sick were immediately executed.   Those strong enough to work were used as laborers. When they became too ill to work, they were sent to the gas chambers. </vt:lpstr>
      <vt:lpstr>“When we got off the cattle truck, they ordered, ‘Men, right; women, left.’ . . . I went with my father. My little sister, Esther, she went with my mother. Esther was only eleven. She was holding my mother’s hand. When they made a selection of the women, Esther clung to my mother. My mother wouldn’t give her up. . . . They went straight to the gas chamber.” —Moritz Vegh, 13 </vt:lpstr>
      <vt:lpstr>St. Maximilian Kolbe  Maximilian Kolbe was a Polish Conventual Franciscan friar who volunteered to die in place of a stranger in the German death camp of Auschwitz, located in German-occupied Poland during World War II  When a prisoner escaped late in July of that year, ten men from his barracks were picked to suffer death by starvation as both punishment and deterrent. Fr. Maximilian offered to take the place of one of the men; Franciszek Gajowniczek had let out a cry of pain for his family and this holy priest volunteered to take his place.   He was Placed in a starvation bunker for three weeks and survived along with 3 other prisoners.  They all died by lethal injection of carbolic acid.   “no greater love than this, that a man lays down his life for his friend” (John 15:13).          for there is “no greater love than this, that a man lays down his life for his friend”</vt:lpstr>
      <vt:lpstr>PowerPoint Presentation</vt:lpstr>
      <vt:lpstr> https://www.youtube.com/watch?v=fNpl83-rXKM  https://www.youtube.com/watch?v=3JE4f-0lvuQ   (3:11-3:15)  https://www.youtube.com/watch?v=eNvY_GDK-Qk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Holocaust </dc:title>
  <dc:creator>mwallace@tndsys.com</dc:creator>
  <cp:lastModifiedBy>mwallace@tndsys.com</cp:lastModifiedBy>
  <cp:revision>4</cp:revision>
  <dcterms:created xsi:type="dcterms:W3CDTF">2020-03-03T13:24:13Z</dcterms:created>
  <dcterms:modified xsi:type="dcterms:W3CDTF">2020-03-03T15:20:00Z</dcterms:modified>
</cp:coreProperties>
</file>